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6" r:id="rId2"/>
    <p:sldId id="266" r:id="rId3"/>
    <p:sldId id="257" r:id="rId4"/>
    <p:sldId id="269" r:id="rId5"/>
    <p:sldId id="258" r:id="rId6"/>
    <p:sldId id="263" r:id="rId7"/>
    <p:sldId id="261" r:id="rId8"/>
    <p:sldId id="262" r:id="rId9"/>
    <p:sldId id="264" r:id="rId10"/>
    <p:sldId id="259" r:id="rId11"/>
    <p:sldId id="268" r:id="rId12"/>
    <p:sldId id="267" r:id="rId13"/>
    <p:sldId id="260" r:id="rId14"/>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o" initials="m" lastIdx="2" clrIdx="0"/>
  <p:cmAuthor id="1" name="Zorana Leko" initials="Z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476" y="4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2B22CE8-E6CF-4D03-8405-ABB46B9A000F}" type="datetimeFigureOut">
              <a:rPr lang="bs-Latn-BA" smtClean="0"/>
              <a:pPr/>
              <a:t>15.10.2014</a:t>
            </a:fld>
            <a:endParaRPr lang="bs-Latn-B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bs-Latn-B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848B19F-ACC9-4F05-80C4-4DB6131E8260}" type="slidenum">
              <a:rPr lang="bs-Latn-BA" smtClean="0"/>
              <a:pPr/>
              <a:t>‹#›</a:t>
            </a:fld>
            <a:endParaRPr lang="bs-Latn-B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5" name="Footer Placeholder 4"/>
          <p:cNvSpPr>
            <a:spLocks noGrp="1"/>
          </p:cNvSpPr>
          <p:nvPr>
            <p:ph type="ftr" sz="quarter" idx="11"/>
          </p:nvPr>
        </p:nvSpPr>
        <p:spPr/>
        <p:txBody>
          <a:bodyPr/>
          <a:lstStyle>
            <a:extLst/>
          </a:lstStyle>
          <a:p>
            <a:endParaRPr lang="bs-Latn-BA"/>
          </a:p>
        </p:txBody>
      </p:sp>
      <p:sp>
        <p:nvSpPr>
          <p:cNvPr id="6" name="Slide Number Placeholder 5"/>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6" name="Footer Placeholder 5"/>
          <p:cNvSpPr>
            <a:spLocks noGrp="1"/>
          </p:cNvSpPr>
          <p:nvPr>
            <p:ph type="ftr" sz="quarter" idx="11"/>
          </p:nvPr>
        </p:nvSpPr>
        <p:spPr/>
        <p:txBody>
          <a:bodyPr/>
          <a:lstStyle>
            <a:extLst/>
          </a:lstStyle>
          <a:p>
            <a:endParaRPr lang="bs-Latn-BA"/>
          </a:p>
        </p:txBody>
      </p:sp>
      <p:sp>
        <p:nvSpPr>
          <p:cNvPr id="7" name="Slide Number Placeholder 6"/>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8" name="Footer Placeholder 7"/>
          <p:cNvSpPr>
            <a:spLocks noGrp="1"/>
          </p:cNvSpPr>
          <p:nvPr>
            <p:ph type="ftr" sz="quarter" idx="11"/>
          </p:nvPr>
        </p:nvSpPr>
        <p:spPr/>
        <p:txBody>
          <a:bodyPr/>
          <a:lstStyle>
            <a:extLst/>
          </a:lstStyle>
          <a:p>
            <a:endParaRPr lang="bs-Latn-BA"/>
          </a:p>
        </p:txBody>
      </p:sp>
      <p:sp>
        <p:nvSpPr>
          <p:cNvPr id="9" name="Slide Number Placeholder 8"/>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4" name="Footer Placeholder 3"/>
          <p:cNvSpPr>
            <a:spLocks noGrp="1"/>
          </p:cNvSpPr>
          <p:nvPr>
            <p:ph type="ftr" sz="quarter" idx="11"/>
          </p:nvPr>
        </p:nvSpPr>
        <p:spPr/>
        <p:txBody>
          <a:bodyPr/>
          <a:lstStyle>
            <a:extLst/>
          </a:lstStyle>
          <a:p>
            <a:endParaRPr lang="bs-Latn-BA"/>
          </a:p>
        </p:txBody>
      </p:sp>
      <p:sp>
        <p:nvSpPr>
          <p:cNvPr id="5" name="Slide Number Placeholder 4"/>
          <p:cNvSpPr>
            <a:spLocks noGrp="1"/>
          </p:cNvSpPr>
          <p:nvPr>
            <p:ph type="sldNum" sz="quarter" idx="12"/>
          </p:nvPr>
        </p:nvSpPr>
        <p:spPr/>
        <p:txBody>
          <a:bodyPr/>
          <a:lstStyle>
            <a:extLst/>
          </a:lstStyle>
          <a:p>
            <a:fld id="{E848B19F-ACC9-4F05-80C4-4DB6131E8260}" type="slidenum">
              <a:rPr lang="bs-Latn-BA" smtClean="0"/>
              <a:pPr/>
              <a:t>‹#›</a:t>
            </a:fld>
            <a:endParaRPr lang="bs-Latn-B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2B22CE8-E6CF-4D03-8405-ABB46B9A000F}" type="datetimeFigureOut">
              <a:rPr lang="bs-Latn-BA" smtClean="0"/>
              <a:pPr/>
              <a:t>15.10.2014</a:t>
            </a:fld>
            <a:endParaRPr lang="bs-Latn-BA"/>
          </a:p>
        </p:txBody>
      </p:sp>
      <p:sp>
        <p:nvSpPr>
          <p:cNvPr id="3" name="Footer Placeholder 2"/>
          <p:cNvSpPr>
            <a:spLocks noGrp="1"/>
          </p:cNvSpPr>
          <p:nvPr>
            <p:ph type="ftr" sz="quarter" idx="11"/>
          </p:nvPr>
        </p:nvSpPr>
        <p:spPr/>
        <p:txBody>
          <a:bodyPr/>
          <a:lstStyle>
            <a:extLst/>
          </a:lstStyle>
          <a:p>
            <a:endParaRPr lang="bs-Latn-BA"/>
          </a:p>
        </p:txBody>
      </p:sp>
      <p:sp>
        <p:nvSpPr>
          <p:cNvPr id="4" name="Slide Number Placeholder 3"/>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2B22CE8-E6CF-4D03-8405-ABB46B9A000F}" type="datetimeFigureOut">
              <a:rPr lang="bs-Latn-BA" smtClean="0"/>
              <a:pPr/>
              <a:t>15.10.2014</a:t>
            </a:fld>
            <a:endParaRPr lang="bs-Latn-BA"/>
          </a:p>
        </p:txBody>
      </p:sp>
      <p:sp>
        <p:nvSpPr>
          <p:cNvPr id="6" name="Footer Placeholder 5"/>
          <p:cNvSpPr>
            <a:spLocks noGrp="1"/>
          </p:cNvSpPr>
          <p:nvPr>
            <p:ph type="ftr" sz="quarter" idx="11"/>
          </p:nvPr>
        </p:nvSpPr>
        <p:spPr/>
        <p:txBody>
          <a:bodyPr/>
          <a:lstStyle>
            <a:extLst/>
          </a:lstStyle>
          <a:p>
            <a:endParaRPr lang="bs-Latn-BA"/>
          </a:p>
        </p:txBody>
      </p:sp>
      <p:sp>
        <p:nvSpPr>
          <p:cNvPr id="7" name="Slide Number Placeholder 6"/>
          <p:cNvSpPr>
            <a:spLocks noGrp="1"/>
          </p:cNvSpPr>
          <p:nvPr>
            <p:ph type="sldNum" sz="quarter" idx="12"/>
          </p:nvPr>
        </p:nvSpPr>
        <p:spPr/>
        <p:txBody>
          <a:bodyPr/>
          <a:lstStyle>
            <a:extLst/>
          </a:lstStyle>
          <a:p>
            <a:fld id="{E848B19F-ACC9-4F05-80C4-4DB6131E8260}" type="slidenum">
              <a:rPr lang="bs-Latn-BA" smtClean="0"/>
              <a:pPr/>
              <a:t>‹#›</a:t>
            </a:fld>
            <a:endParaRPr lang="bs-Latn-B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2B22CE8-E6CF-4D03-8405-ABB46B9A000F}" type="datetimeFigureOut">
              <a:rPr lang="bs-Latn-BA" smtClean="0"/>
              <a:pPr/>
              <a:t>15.10.2014</a:t>
            </a:fld>
            <a:endParaRPr lang="bs-Latn-B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bs-Latn-B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848B19F-ACC9-4F05-80C4-4DB6131E8260}" type="slidenum">
              <a:rPr lang="bs-Latn-BA" smtClean="0"/>
              <a:pPr/>
              <a:t>‹#›</a:t>
            </a:fld>
            <a:endParaRPr lang="bs-Latn-B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2B22CE8-E6CF-4D03-8405-ABB46B9A000F}" type="datetimeFigureOut">
              <a:rPr lang="bs-Latn-BA" smtClean="0"/>
              <a:pPr/>
              <a:t>15.10.2014</a:t>
            </a:fld>
            <a:endParaRPr lang="bs-Latn-B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bs-Latn-B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848B19F-ACC9-4F05-80C4-4DB6131E8260}" type="slidenum">
              <a:rPr lang="bs-Latn-BA" smtClean="0"/>
              <a:pPr/>
              <a:t>‹#›</a:t>
            </a:fld>
            <a:endParaRPr lang="bs-Latn-BA"/>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1988840"/>
            <a:ext cx="7772400" cy="1829761"/>
          </a:xfrm>
        </p:spPr>
        <p:txBody>
          <a:bodyPr>
            <a:normAutofit/>
          </a:bodyPr>
          <a:lstStyle/>
          <a:p>
            <a:pPr algn="ctr"/>
            <a:r>
              <a:rPr lang="bs-Latn-BA" sz="2800" b="1" dirty="0" smtClean="0"/>
              <a:t>INFORMATION  ON THE AFTERMATH OF FLOODS IN BOSNIA AND HERZEGOVINA  ON ISSUES OF DISPLACEMENT AND RECONSTRUCTION OF HOUSING UNITS </a:t>
            </a:r>
            <a:endParaRPr lang="bs-Latn-BA" sz="2800" b="1" dirty="0"/>
          </a:p>
        </p:txBody>
      </p:sp>
      <p:sp>
        <p:nvSpPr>
          <p:cNvPr id="3" name="Subtitle 2"/>
          <p:cNvSpPr>
            <a:spLocks noGrp="1"/>
          </p:cNvSpPr>
          <p:nvPr>
            <p:ph type="subTitle" idx="1"/>
          </p:nvPr>
        </p:nvSpPr>
        <p:spPr>
          <a:xfrm>
            <a:off x="1115616" y="5805264"/>
            <a:ext cx="7772400" cy="1199704"/>
          </a:xfrm>
        </p:spPr>
        <p:txBody>
          <a:bodyPr/>
          <a:lstStyle/>
          <a:p>
            <a:r>
              <a:rPr lang="bs-Latn-BA" b="1" dirty="0" smtClean="0"/>
              <a:t>Sarajevo,16.10.2014.</a:t>
            </a:r>
            <a:endParaRPr lang="bs-Latn-BA"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8640"/>
            <a:ext cx="9144000" cy="1279407"/>
          </a:xfrm>
          <a:prstGeom prst="rect">
            <a:avLst/>
          </a:prstGeom>
        </p:spPr>
      </p:pic>
      <p:sp>
        <p:nvSpPr>
          <p:cNvPr id="5" name="TextBox 4"/>
          <p:cNvSpPr txBox="1"/>
          <p:nvPr/>
        </p:nvSpPr>
        <p:spPr>
          <a:xfrm>
            <a:off x="1835696" y="4496772"/>
            <a:ext cx="6912768" cy="369332"/>
          </a:xfrm>
          <a:prstGeom prst="rect">
            <a:avLst/>
          </a:prstGeom>
          <a:noFill/>
        </p:spPr>
        <p:txBody>
          <a:bodyPr wrap="square" rtlCol="0">
            <a:spAutoFit/>
          </a:bodyPr>
          <a:lstStyle/>
          <a:p>
            <a:pPr algn="r"/>
            <a:r>
              <a:rPr lang="bs-Latn-BA" b="1" dirty="0" smtClean="0"/>
              <a:t>Donor Coordination Forum (DCF)</a:t>
            </a:r>
            <a:endParaRPr lang="bs-Latn-BA" b="1" dirty="0"/>
          </a:p>
        </p:txBody>
      </p:sp>
    </p:spTree>
    <p:extLst>
      <p:ext uri="{BB962C8B-B14F-4D97-AF65-F5344CB8AC3E}">
        <p14:creationId xmlns:p14="http://schemas.microsoft.com/office/powerpoint/2010/main" val="1121858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579296" cy="5260040"/>
          </a:xfrm>
        </p:spPr>
        <p:txBody>
          <a:bodyPr>
            <a:normAutofit/>
          </a:bodyPr>
          <a:lstStyle/>
          <a:p>
            <a:pPr marL="0" indent="0">
              <a:buNone/>
            </a:pPr>
            <a:endParaRPr lang="bs-Latn-BA" dirty="0" smtClean="0"/>
          </a:p>
          <a:p>
            <a:pPr marL="0" indent="0">
              <a:buNone/>
            </a:pPr>
            <a:endParaRPr lang="bs-Latn-BA" dirty="0"/>
          </a:p>
          <a:p>
            <a:pPr marL="0" indent="0">
              <a:buNone/>
            </a:pPr>
            <a:endParaRPr lang="bs-Latn-BA" dirty="0" smtClean="0"/>
          </a:p>
          <a:p>
            <a:pPr marL="0" indent="0">
              <a:buNone/>
            </a:pPr>
            <a:endParaRPr lang="bs-Latn-BA" dirty="0"/>
          </a:p>
          <a:p>
            <a:pPr marL="0" indent="0">
              <a:buNone/>
            </a:pPr>
            <a:endParaRPr lang="bs-Latn-BA" dirty="0" smtClean="0"/>
          </a:p>
          <a:p>
            <a:pPr marL="0" indent="0">
              <a:buNone/>
            </a:pPr>
            <a:endParaRPr lang="bs-Latn-BA" dirty="0"/>
          </a:p>
          <a:p>
            <a:pPr marL="0" indent="0">
              <a:buNone/>
            </a:pPr>
            <a:endParaRPr lang="bs-Latn-BA" dirty="0" smtClean="0"/>
          </a:p>
          <a:p>
            <a:pPr marL="0" indent="0">
              <a:buNone/>
            </a:pPr>
            <a:endParaRPr lang="bs-Latn-BA" dirty="0"/>
          </a:p>
          <a:p>
            <a:pPr marL="0" indent="0">
              <a:buNone/>
            </a:pPr>
            <a:endParaRPr lang="bs-Latn-BA" dirty="0" smtClean="0"/>
          </a:p>
          <a:p>
            <a:pPr marL="0" indent="0">
              <a:buNone/>
            </a:pPr>
            <a:r>
              <a:rPr lang="bs-Latn-BA" dirty="0" smtClean="0"/>
              <a:t> </a:t>
            </a:r>
            <a:endParaRPr lang="bs-Latn-BA" dirty="0"/>
          </a:p>
        </p:txBody>
      </p:sp>
      <p:sp>
        <p:nvSpPr>
          <p:cNvPr id="2" name="Title 1"/>
          <p:cNvSpPr>
            <a:spLocks noGrp="1"/>
          </p:cNvSpPr>
          <p:nvPr>
            <p:ph type="title"/>
          </p:nvPr>
        </p:nvSpPr>
        <p:spPr>
          <a:xfrm>
            <a:off x="457200" y="274638"/>
            <a:ext cx="8229600" cy="706090"/>
          </a:xfrm>
        </p:spPr>
        <p:txBody>
          <a:bodyPr>
            <a:normAutofit/>
          </a:bodyPr>
          <a:lstStyle/>
          <a:p>
            <a:r>
              <a:rPr lang="bs-Latn-BA" sz="2400" dirty="0" smtClean="0"/>
              <a:t>Activities and projects (realized or undergoing )</a:t>
            </a:r>
            <a:endParaRPr lang="bs-Latn-BA" sz="2400" dirty="0"/>
          </a:p>
        </p:txBody>
      </p:sp>
      <p:sp>
        <p:nvSpPr>
          <p:cNvPr id="5" name="Rectangle 1"/>
          <p:cNvSpPr>
            <a:spLocks noChangeArrowheads="1"/>
          </p:cNvSpPr>
          <p:nvPr/>
        </p:nvSpPr>
        <p:spPr bwMode="auto">
          <a:xfrm>
            <a:off x="467544" y="1041702"/>
            <a:ext cx="842493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bs-Latn-BA" b="1" dirty="0" smtClean="0">
                <a:latin typeface="Arial" pitchFamily="34" charset="0"/>
                <a:ea typeface="Times New Roman" pitchFamily="18" charset="0"/>
                <a:cs typeface="Arial" pitchFamily="34" charset="0"/>
              </a:rPr>
              <a:t>Review of </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don</a:t>
            </a:r>
            <a:r>
              <a:rPr kumimoji="0" lang="bs-Latn-B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 and budgetary resources for resolving housing issues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729611691"/>
              </p:ext>
            </p:extLst>
          </p:nvPr>
        </p:nvGraphicFramePr>
        <p:xfrm>
          <a:off x="179512" y="1700808"/>
          <a:ext cx="8748072" cy="4555626"/>
        </p:xfrm>
        <a:graphic>
          <a:graphicData uri="http://schemas.openxmlformats.org/drawingml/2006/table">
            <a:tbl>
              <a:tblPr firstRow="1" firstCol="1" bandRow="1">
                <a:tableStyleId>{5C22544A-7EE6-4342-B048-85BDC9FD1C3A}</a:tableStyleId>
              </a:tblPr>
              <a:tblGrid>
                <a:gridCol w="1000712"/>
                <a:gridCol w="1015512"/>
                <a:gridCol w="1892838"/>
                <a:gridCol w="1890238"/>
                <a:gridCol w="1436581"/>
                <a:gridCol w="1512191"/>
              </a:tblGrid>
              <a:tr h="685358">
                <a:tc>
                  <a:txBody>
                    <a:bodyPr/>
                    <a:lstStyle/>
                    <a:p>
                      <a:pPr algn="ctr">
                        <a:lnSpc>
                          <a:spcPct val="115000"/>
                        </a:lnSpc>
                        <a:spcAft>
                          <a:spcPts val="0"/>
                        </a:spcAft>
                      </a:pPr>
                      <a:r>
                        <a:rPr lang="bs-Latn-BA" sz="800" baseline="0" dirty="0" smtClean="0">
                          <a:effectLst/>
                        </a:rPr>
                        <a:t>INSTITUTION, ORGANIZATION </a:t>
                      </a:r>
                      <a:r>
                        <a:rPr lang="bs-Latn-BA" sz="800" baseline="0" dirty="0">
                          <a:effectLst/>
                        </a:rPr>
                        <a:t>(</a:t>
                      </a:r>
                      <a:r>
                        <a:rPr lang="bs-Latn-BA" sz="800" baseline="0" dirty="0" smtClean="0">
                          <a:effectLst/>
                        </a:rPr>
                        <a:t>DONOR- SOURCE OF RESOURCES)</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IMPLEMENTER</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SHORT PROJECT DESCRIPTION (HOUSING AND DISPLACEMENT)</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PROJJECT VALUE</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ENTITY OF IMPLEMENTATION</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n-lt"/>
                          <a:ea typeface="+mn-ea"/>
                          <a:cs typeface="+mn-cs"/>
                        </a:rPr>
                        <a:t>NUMBER OF BENEFICIARIES </a:t>
                      </a:r>
                      <a:endParaRPr lang="bs-Latn-BA" sz="800" baseline="0" dirty="0">
                        <a:effectLst/>
                        <a:latin typeface="Times New Roman"/>
                        <a:ea typeface="Times New Roman"/>
                        <a:cs typeface="Times New Roman"/>
                      </a:endParaRPr>
                    </a:p>
                  </a:txBody>
                  <a:tcPr marL="47283" marR="47283" marT="0" marB="0" anchor="ctr"/>
                </a:tc>
              </a:tr>
              <a:tr h="441453">
                <a:tc>
                  <a:txBody>
                    <a:bodyPr/>
                    <a:lstStyle/>
                    <a:p>
                      <a:pPr algn="ctr">
                        <a:lnSpc>
                          <a:spcPct val="115000"/>
                        </a:lnSpc>
                        <a:spcAft>
                          <a:spcPts val="0"/>
                        </a:spcAft>
                      </a:pPr>
                      <a:r>
                        <a:rPr lang="bs-Latn-BA" sz="800" baseline="0" dirty="0" smtClean="0">
                          <a:effectLst/>
                        </a:rPr>
                        <a:t>CoM BIH</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 ENTITETY GOVERNMENTS AND   </a:t>
                      </a:r>
                      <a:r>
                        <a:rPr lang="bs-Latn-BA" sz="800" baseline="0" dirty="0">
                          <a:effectLst/>
                        </a:rPr>
                        <a:t>BD BIH</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10.163.377,40 KM</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F BiH, RS; BD BiH</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a:t>
                      </a:r>
                      <a:endParaRPr lang="bs-Latn-BA" sz="800" baseline="0">
                        <a:effectLst/>
                        <a:latin typeface="Times New Roman"/>
                        <a:ea typeface="Times New Roman"/>
                        <a:cs typeface="Times New Roman"/>
                      </a:endParaRPr>
                    </a:p>
                  </a:txBody>
                  <a:tcPr marL="47283" marR="47283" marT="0" marB="0" anchor="ctr"/>
                </a:tc>
              </a:tr>
              <a:tr h="445975">
                <a:tc>
                  <a:txBody>
                    <a:bodyPr/>
                    <a:lstStyle/>
                    <a:p>
                      <a:pPr algn="ctr">
                        <a:lnSpc>
                          <a:spcPct val="115000"/>
                        </a:lnSpc>
                        <a:spcAft>
                          <a:spcPts val="0"/>
                        </a:spcAft>
                      </a:pPr>
                      <a:r>
                        <a:rPr lang="bs-Latn-BA" sz="800" baseline="0" dirty="0" smtClean="0">
                          <a:effectLst/>
                        </a:rPr>
                        <a:t>GOVERNMENT  OF FBIH</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In accordance with the current regulations</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Reconstruction of the housing objects damaged or demolished  in natural disasters</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rPr>
                        <a:t>4.647.165,20 KM</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rPr>
                        <a:t>F BiH </a:t>
                      </a:r>
                      <a:r>
                        <a:rPr lang="bs-Latn-BA" sz="800" baseline="0" dirty="0" smtClean="0">
                          <a:effectLst/>
                        </a:rPr>
                        <a:t>and </a:t>
                      </a:r>
                      <a:r>
                        <a:rPr lang="bs-Latn-BA" sz="800" baseline="0" dirty="0">
                          <a:effectLst/>
                        </a:rPr>
                        <a:t>RS</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1.337</a:t>
                      </a:r>
                      <a:endParaRPr lang="bs-Latn-BA" sz="800" baseline="0">
                        <a:effectLst/>
                        <a:latin typeface="Times New Roman"/>
                        <a:ea typeface="Times New Roman"/>
                        <a:cs typeface="Times New Roman"/>
                      </a:endParaRPr>
                    </a:p>
                  </a:txBody>
                  <a:tcPr marL="47283" marR="47283" marT="0" marB="0" anchor="ctr"/>
                </a:tc>
              </a:tr>
              <a:tr h="484051">
                <a:tc>
                  <a:txBody>
                    <a:bodyPr/>
                    <a:lstStyle/>
                    <a:p>
                      <a:pPr algn="ctr">
                        <a:lnSpc>
                          <a:spcPct val="115000"/>
                        </a:lnSpc>
                        <a:spcAft>
                          <a:spcPts val="0"/>
                        </a:spcAft>
                      </a:pPr>
                      <a:r>
                        <a:rPr lang="bs-Latn-BA" sz="800" baseline="0" dirty="0" smtClean="0">
                          <a:effectLst/>
                        </a:rPr>
                        <a:t>GOVERNMENT OF RS</a:t>
                      </a:r>
                      <a:endParaRPr lang="bs-Latn-BA" sz="800" baseline="0" dirty="0">
                        <a:effectLst/>
                        <a:latin typeface="Times New Roman"/>
                        <a:ea typeface="Times New Roman"/>
                        <a:cs typeface="Times New Roman"/>
                      </a:endParaRPr>
                    </a:p>
                  </a:txBody>
                  <a:tcPr marL="47283" marR="47283"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In accordance with the current regulations</a:t>
                      </a:r>
                      <a:endParaRPr lang="bs-Latn-BA" sz="800" baseline="0" dirty="0" smtClean="0">
                        <a:effectLst/>
                        <a:latin typeface="Times New Roman"/>
                        <a:ea typeface="Times New Roman"/>
                        <a:cs typeface="Times New Roman"/>
                      </a:endParaRPr>
                    </a:p>
                    <a:p>
                      <a:pPr algn="ctr">
                        <a:lnSpc>
                          <a:spcPct val="115000"/>
                        </a:lnSpc>
                        <a:spcAft>
                          <a:spcPts val="0"/>
                        </a:spcAft>
                      </a:pPr>
                      <a:endParaRPr lang="bs-Latn-BA" sz="800" baseline="0" dirty="0">
                        <a:effectLst/>
                      </a:endParaRPr>
                    </a:p>
                  </a:txBody>
                  <a:tcPr marL="47283" marR="47283" marT="0" marB="0" anchor="ctr"/>
                </a:tc>
                <a:tc>
                  <a:txBody>
                    <a:bodyPr/>
                    <a:lstStyle/>
                    <a:p>
                      <a:pPr algn="ctr">
                        <a:lnSpc>
                          <a:spcPct val="115000"/>
                        </a:lnSpc>
                        <a:spcAft>
                          <a:spcPts val="0"/>
                        </a:spcAft>
                      </a:pPr>
                      <a:r>
                        <a:rPr lang="bs-Latn-BA" sz="800" baseline="0" dirty="0" smtClean="0">
                          <a:effectLst/>
                        </a:rPr>
                        <a:t>Distribution of Vouchers to persons whose property is damaged or destroyed  in nattral disasters</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Approx.  </a:t>
                      </a:r>
                      <a:r>
                        <a:rPr lang="bs-Latn-BA" sz="800" baseline="0" dirty="0">
                          <a:effectLst/>
                        </a:rPr>
                        <a:t>62.000.000,00 KM</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RS</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18.714</a:t>
                      </a:r>
                      <a:endParaRPr lang="bs-Latn-BA" sz="800" baseline="0">
                        <a:effectLst/>
                        <a:latin typeface="Times New Roman"/>
                        <a:ea typeface="Times New Roman"/>
                        <a:cs typeface="Times New Roman"/>
                      </a:endParaRPr>
                    </a:p>
                  </a:txBody>
                  <a:tcPr marL="47283" marR="47283" marT="0" marB="0" anchor="ctr"/>
                </a:tc>
              </a:tr>
              <a:tr h="403376">
                <a:tc>
                  <a:txBody>
                    <a:bodyPr/>
                    <a:lstStyle/>
                    <a:p>
                      <a:pPr algn="ctr">
                        <a:lnSpc>
                          <a:spcPct val="115000"/>
                        </a:lnSpc>
                        <a:spcAft>
                          <a:spcPts val="0"/>
                        </a:spcAft>
                      </a:pPr>
                      <a:r>
                        <a:rPr lang="bs-Latn-BA" sz="800" baseline="0" dirty="0" smtClean="0">
                          <a:effectLst/>
                        </a:rPr>
                        <a:t>GOVERNMENT OF </a:t>
                      </a:r>
                      <a:r>
                        <a:rPr lang="bs-Latn-BA" sz="800" baseline="0" dirty="0">
                          <a:effectLst/>
                        </a:rPr>
                        <a:t>BD BiH</a:t>
                      </a:r>
                      <a:endParaRPr lang="bs-Latn-BA" sz="800" baseline="0" dirty="0">
                        <a:effectLst/>
                        <a:latin typeface="Times New Roman"/>
                        <a:ea typeface="Times New Roman"/>
                        <a:cs typeface="Times New Roman"/>
                      </a:endParaRPr>
                    </a:p>
                  </a:txBody>
                  <a:tcPr marL="47283" marR="47283"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In accordance with the current regulations</a:t>
                      </a:r>
                      <a:endParaRPr lang="bs-Latn-BA" sz="800" baseline="0" dirty="0" smtClean="0">
                        <a:effectLst/>
                        <a:latin typeface="Times New Roman"/>
                        <a:ea typeface="Times New Roman"/>
                        <a:cs typeface="Times New Roman"/>
                      </a:endParaRPr>
                    </a:p>
                    <a:p>
                      <a:pPr algn="ctr">
                        <a:lnSpc>
                          <a:spcPct val="115000"/>
                        </a:lnSpc>
                        <a:spcAft>
                          <a:spcPts val="0"/>
                        </a:spcAft>
                      </a:pPr>
                      <a:endParaRPr lang="bs-Latn-BA" sz="800" baseline="0" dirty="0">
                        <a:effectLst/>
                      </a:endParaRPr>
                    </a:p>
                  </a:txBody>
                  <a:tcPr marL="47283" marR="47283" marT="0" marB="0" anchor="ctr"/>
                </a:tc>
                <a:tc>
                  <a:txBody>
                    <a:bodyPr/>
                    <a:lstStyle/>
                    <a:p>
                      <a:pPr algn="ctr">
                        <a:lnSpc>
                          <a:spcPct val="115000"/>
                        </a:lnSpc>
                        <a:spcAft>
                          <a:spcPts val="0"/>
                        </a:spcAft>
                      </a:pPr>
                      <a:r>
                        <a:rPr lang="bs-Latn-BA" sz="800" baseline="0" dirty="0" smtClean="0">
                          <a:effectLst/>
                        </a:rPr>
                        <a:t>Reconstruction of the housing objects damaged or demolished in floods </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10.000.000,00 KM</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BD BiH</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722</a:t>
                      </a:r>
                      <a:endParaRPr lang="bs-Latn-BA" sz="800" baseline="0">
                        <a:effectLst/>
                        <a:latin typeface="Times New Roman"/>
                        <a:ea typeface="Times New Roman"/>
                        <a:cs typeface="Times New Roman"/>
                      </a:endParaRPr>
                    </a:p>
                  </a:txBody>
                  <a:tcPr marL="47283" marR="47283" marT="0" marB="0" anchor="ctr"/>
                </a:tc>
              </a:tr>
              <a:tr h="403376">
                <a:tc>
                  <a:txBody>
                    <a:bodyPr/>
                    <a:lstStyle/>
                    <a:p>
                      <a:pPr algn="ctr">
                        <a:lnSpc>
                          <a:spcPct val="115000"/>
                        </a:lnSpc>
                        <a:spcAft>
                          <a:spcPts val="0"/>
                        </a:spcAft>
                      </a:pPr>
                      <a:r>
                        <a:rPr lang="bs-Latn-BA" sz="800" baseline="0" dirty="0" smtClean="0">
                          <a:effectLst/>
                        </a:rPr>
                        <a:t>GOVERNMENT OF BD </a:t>
                      </a:r>
                      <a:r>
                        <a:rPr lang="bs-Latn-BA" sz="800" baseline="0" dirty="0">
                          <a:effectLst/>
                        </a:rPr>
                        <a:t>BiH</a:t>
                      </a:r>
                      <a:endParaRPr lang="bs-Latn-BA" sz="800" baseline="0" dirty="0">
                        <a:effectLst/>
                        <a:latin typeface="Times New Roman"/>
                        <a:ea typeface="Times New Roman"/>
                        <a:cs typeface="Times New Roman"/>
                      </a:endParaRPr>
                    </a:p>
                  </a:txBody>
                  <a:tcPr marL="47283" marR="47283"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In accordance with the current regulations</a:t>
                      </a:r>
                      <a:endParaRPr lang="bs-Latn-BA" sz="800" baseline="0" dirty="0" smtClean="0">
                        <a:effectLst/>
                        <a:latin typeface="Times New Roman"/>
                        <a:ea typeface="Times New Roman"/>
                        <a:cs typeface="Times New Roman"/>
                      </a:endParaRPr>
                    </a:p>
                    <a:p>
                      <a:pPr algn="ctr">
                        <a:lnSpc>
                          <a:spcPct val="115000"/>
                        </a:lnSpc>
                        <a:spcAft>
                          <a:spcPts val="0"/>
                        </a:spcAft>
                      </a:pP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solidFill>
                            <a:schemeClr val="tx1"/>
                          </a:solidFill>
                          <a:effectLst/>
                          <a:latin typeface="+mn-lt"/>
                          <a:ea typeface="+mn-ea"/>
                          <a:cs typeface="+mn-cs"/>
                        </a:rPr>
                        <a:t>One time allowance </a:t>
                      </a:r>
                      <a:endParaRPr lang="bs-Latn-BA" sz="800" baseline="0" dirty="0">
                        <a:solidFill>
                          <a:schemeClr val="tx1"/>
                        </a:solidFill>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3.000.000,00 KM</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BD BiH</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1195</a:t>
                      </a:r>
                      <a:endParaRPr lang="bs-Latn-BA" sz="800" baseline="0">
                        <a:effectLst/>
                        <a:latin typeface="Times New Roman"/>
                        <a:ea typeface="Times New Roman"/>
                        <a:cs typeface="Times New Roman"/>
                      </a:endParaRPr>
                    </a:p>
                  </a:txBody>
                  <a:tcPr marL="47283" marR="47283" marT="0" marB="0" anchor="ctr"/>
                </a:tc>
              </a:tr>
              <a:tr h="403376">
                <a:tc>
                  <a:txBody>
                    <a:bodyPr/>
                    <a:lstStyle/>
                    <a:p>
                      <a:pPr algn="ctr">
                        <a:lnSpc>
                          <a:spcPct val="115000"/>
                        </a:lnSpc>
                        <a:spcAft>
                          <a:spcPts val="0"/>
                        </a:spcAft>
                      </a:pPr>
                      <a:r>
                        <a:rPr lang="bs-Latn-BA" sz="800" baseline="0">
                          <a:effectLst/>
                        </a:rPr>
                        <a:t>DEU / IPA 2011/2012/2013</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rPr>
                        <a:t>UNDP</a:t>
                      </a:r>
                      <a:endParaRPr lang="bs-Latn-BA" sz="800" baseline="0" dirty="0">
                        <a:effectLst/>
                        <a:latin typeface="Times New Roman"/>
                        <a:ea typeface="Times New Roman"/>
                        <a:cs typeface="Times New Roman"/>
                      </a:endParaRPr>
                    </a:p>
                  </a:txBody>
                  <a:tcPr marL="47283" marR="47283"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Reconstruction of the housing objects damaged or demolished  in natural disasters</a:t>
                      </a:r>
                      <a:endParaRPr lang="bs-Latn-BA" sz="800" baseline="0" dirty="0" smtClean="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17.440.000,00 €</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rPr>
                        <a:t>F BiH, RS </a:t>
                      </a:r>
                      <a:r>
                        <a:rPr lang="bs-Latn-BA" sz="800" baseline="0" dirty="0" smtClean="0">
                          <a:effectLst/>
                        </a:rPr>
                        <a:t>and </a:t>
                      </a:r>
                      <a:r>
                        <a:rPr lang="bs-Latn-BA" sz="800" baseline="0" dirty="0">
                          <a:effectLst/>
                        </a:rPr>
                        <a:t>BD</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4.000</a:t>
                      </a:r>
                      <a:endParaRPr lang="bs-Latn-BA" sz="800" baseline="0">
                        <a:effectLst/>
                        <a:latin typeface="Times New Roman"/>
                        <a:ea typeface="Times New Roman"/>
                        <a:cs typeface="Times New Roman"/>
                      </a:endParaRPr>
                    </a:p>
                  </a:txBody>
                  <a:tcPr marL="47283" marR="47283" marT="0" marB="0" anchor="ctr"/>
                </a:tc>
              </a:tr>
              <a:tr h="484051">
                <a:tc>
                  <a:txBody>
                    <a:bodyPr/>
                    <a:lstStyle/>
                    <a:p>
                      <a:pPr algn="ctr">
                        <a:lnSpc>
                          <a:spcPct val="115000"/>
                        </a:lnSpc>
                        <a:spcAft>
                          <a:spcPts val="0"/>
                        </a:spcAft>
                      </a:pPr>
                      <a:r>
                        <a:rPr lang="bs-Latn-BA" sz="800" baseline="0">
                          <a:effectLst/>
                        </a:rPr>
                        <a:t>EU IPA 2011</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HILFSWERK AUSTRIA INTERNATIONAL</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Social housing – inclusion in the ongoing project, maximum up to  10 families affacted by floods</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Up to  </a:t>
                      </a:r>
                      <a:r>
                        <a:rPr lang="bs-Latn-BA" sz="800" baseline="0" dirty="0">
                          <a:effectLst/>
                        </a:rPr>
                        <a:t>213.000 €</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rPr>
                        <a:t>RS, </a:t>
                      </a:r>
                      <a:r>
                        <a:rPr lang="bs-Latn-BA" sz="800" baseline="0" dirty="0" smtClean="0">
                          <a:effectLst/>
                        </a:rPr>
                        <a:t>Federation, </a:t>
                      </a:r>
                      <a:r>
                        <a:rPr lang="bs-Latn-BA" sz="800" baseline="0" dirty="0">
                          <a:effectLst/>
                        </a:rPr>
                        <a:t>DB</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10</a:t>
                      </a:r>
                      <a:endParaRPr lang="bs-Latn-BA" sz="800" baseline="0">
                        <a:effectLst/>
                        <a:latin typeface="Times New Roman"/>
                        <a:ea typeface="Times New Roman"/>
                        <a:cs typeface="Times New Roman"/>
                      </a:endParaRPr>
                    </a:p>
                  </a:txBody>
                  <a:tcPr marL="47283" marR="47283" marT="0" marB="0" anchor="ctr"/>
                </a:tc>
              </a:tr>
              <a:tr h="353439">
                <a:tc>
                  <a:txBody>
                    <a:bodyPr/>
                    <a:lstStyle/>
                    <a:p>
                      <a:pPr algn="ctr">
                        <a:lnSpc>
                          <a:spcPct val="115000"/>
                        </a:lnSpc>
                        <a:spcAft>
                          <a:spcPts val="0"/>
                        </a:spcAft>
                      </a:pPr>
                      <a:r>
                        <a:rPr lang="bs-Latn-BA" sz="800" baseline="0">
                          <a:effectLst/>
                        </a:rPr>
                        <a:t>(ORF) Neighbour in Need</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HILFSWERK AUSTRIA INTERNATIONAL</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latin typeface="+mn-lt"/>
                          <a:ea typeface="+mn-ea"/>
                          <a:cs typeface="+mn-cs"/>
                        </a:rPr>
                        <a:t>Reconstruction of houses </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a:effectLst/>
                        </a:rPr>
                        <a:t>166.870 €</a:t>
                      </a:r>
                      <a:endParaRPr lang="bs-Latn-BA" sz="800" baseline="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smtClean="0">
                          <a:effectLst/>
                        </a:rPr>
                        <a:t>Federation of </a:t>
                      </a:r>
                      <a:r>
                        <a:rPr lang="bs-Latn-BA" sz="800" baseline="0" dirty="0">
                          <a:effectLst/>
                        </a:rPr>
                        <a:t>BiH</a:t>
                      </a:r>
                      <a:endParaRPr lang="bs-Latn-BA" sz="800" baseline="0" dirty="0">
                        <a:effectLst/>
                        <a:latin typeface="Times New Roman"/>
                        <a:ea typeface="Times New Roman"/>
                        <a:cs typeface="Times New Roman"/>
                      </a:endParaRPr>
                    </a:p>
                  </a:txBody>
                  <a:tcPr marL="47283" marR="47283" marT="0" marB="0" anchor="ctr"/>
                </a:tc>
                <a:tc>
                  <a:txBody>
                    <a:bodyPr/>
                    <a:lstStyle/>
                    <a:p>
                      <a:pPr algn="ctr">
                        <a:lnSpc>
                          <a:spcPct val="115000"/>
                        </a:lnSpc>
                        <a:spcAft>
                          <a:spcPts val="0"/>
                        </a:spcAft>
                      </a:pPr>
                      <a:r>
                        <a:rPr lang="bs-Latn-BA" sz="800" baseline="0" dirty="0">
                          <a:effectLst/>
                        </a:rPr>
                        <a:t>20</a:t>
                      </a:r>
                      <a:endParaRPr lang="bs-Latn-BA" sz="800" baseline="0" dirty="0">
                        <a:effectLst/>
                        <a:latin typeface="Times New Roman"/>
                        <a:ea typeface="Times New Roman"/>
                        <a:cs typeface="Times New Roman"/>
                      </a:endParaRPr>
                    </a:p>
                  </a:txBody>
                  <a:tcPr marL="47283" marR="47283" marT="0" marB="0" anchor="ctr"/>
                </a:tc>
              </a:tr>
            </a:tbl>
          </a:graphicData>
        </a:graphic>
      </p:graphicFrame>
    </p:spTree>
    <p:extLst>
      <p:ext uri="{BB962C8B-B14F-4D97-AF65-F5344CB8AC3E}">
        <p14:creationId xmlns:p14="http://schemas.microsoft.com/office/powerpoint/2010/main" val="11387245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bs-Latn-BA" dirty="0" smtClean="0"/>
          </a:p>
          <a:p>
            <a:pPr marL="109728" indent="0">
              <a:buNone/>
            </a:pPr>
            <a:endParaRPr lang="bs-Latn-BA" dirty="0"/>
          </a:p>
          <a:p>
            <a:pPr marL="109728" indent="0">
              <a:buNone/>
            </a:pPr>
            <a:endParaRPr lang="bs-Latn-BA" dirty="0" smtClean="0"/>
          </a:p>
          <a:p>
            <a:pPr marL="109728" indent="0">
              <a:buNone/>
            </a:pPr>
            <a:endParaRPr lang="bs-Latn-BA" dirty="0"/>
          </a:p>
          <a:p>
            <a:pPr marL="109728" indent="0">
              <a:buNone/>
            </a:pPr>
            <a:endParaRPr lang="bs-Latn-BA" dirty="0" smtClean="0"/>
          </a:p>
          <a:p>
            <a:pPr marL="109728" indent="0">
              <a:buNone/>
            </a:pPr>
            <a:endParaRPr lang="bs-Latn-BA" dirty="0"/>
          </a:p>
        </p:txBody>
      </p:sp>
      <p:graphicFrame>
        <p:nvGraphicFramePr>
          <p:cNvPr id="4" name="Table 3"/>
          <p:cNvGraphicFramePr>
            <a:graphicFrameLocks noGrp="1"/>
          </p:cNvGraphicFramePr>
          <p:nvPr>
            <p:extLst>
              <p:ext uri="{D42A27DB-BD31-4B8C-83A1-F6EECF244321}">
                <p14:modId xmlns:p14="http://schemas.microsoft.com/office/powerpoint/2010/main" val="651614660"/>
              </p:ext>
            </p:extLst>
          </p:nvPr>
        </p:nvGraphicFramePr>
        <p:xfrm>
          <a:off x="251520" y="332656"/>
          <a:ext cx="8640960" cy="5019719"/>
        </p:xfrm>
        <a:graphic>
          <a:graphicData uri="http://schemas.openxmlformats.org/drawingml/2006/table">
            <a:tbl>
              <a:tblPr firstRow="1" firstCol="1" bandRow="1">
                <a:tableStyleId>{5C22544A-7EE6-4342-B048-85BDC9FD1C3A}</a:tableStyleId>
              </a:tblPr>
              <a:tblGrid>
                <a:gridCol w="936104"/>
                <a:gridCol w="839031"/>
                <a:gridCol w="2113297"/>
                <a:gridCol w="1800200"/>
                <a:gridCol w="1440160"/>
                <a:gridCol w="1512168"/>
              </a:tblGrid>
              <a:tr h="634617">
                <a:tc>
                  <a:txBody>
                    <a:bodyPr/>
                    <a:lstStyle/>
                    <a:p>
                      <a:pPr algn="ctr">
                        <a:lnSpc>
                          <a:spcPct val="115000"/>
                        </a:lnSpc>
                        <a:spcAft>
                          <a:spcPts val="0"/>
                        </a:spcAft>
                      </a:pPr>
                      <a:r>
                        <a:rPr lang="bs-Latn-BA" sz="800" baseline="0" dirty="0">
                          <a:effectLst/>
                        </a:rPr>
                        <a:t>EU </a:t>
                      </a:r>
                      <a:r>
                        <a:rPr lang="bs-Latn-BA" sz="800" baseline="0" dirty="0" smtClean="0">
                          <a:effectLst/>
                        </a:rPr>
                        <a:t>preko UNDP</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0" i="0" baseline="0">
                          <a:solidFill>
                            <a:schemeClr val="tx1"/>
                          </a:solidFill>
                          <a:effectLst/>
                        </a:rPr>
                        <a:t>Arbeiter-Samariter-Bund Germany (ASB)</a:t>
                      </a:r>
                      <a:endParaRPr lang="bs-Latn-BA" sz="800" b="0" i="0" baseline="0">
                        <a:solidFill>
                          <a:schemeClr val="tx1"/>
                        </a:solidFill>
                        <a:effectLst/>
                        <a:latin typeface="Times New Roman"/>
                        <a:ea typeface="Times New Roman"/>
                        <a:cs typeface="Times New Roman"/>
                      </a:endParaRPr>
                    </a:p>
                  </a:txBody>
                  <a:tcPr marL="60707" marR="60707" marT="0" marB="0" anchor="ctr">
                    <a:solidFill>
                      <a:schemeClr val="accent4">
                        <a:lumMod val="20000"/>
                        <a:lumOff val="80000"/>
                      </a:schemeClr>
                    </a:solidFill>
                  </a:tcPr>
                </a:tc>
                <a:tc>
                  <a:txBody>
                    <a:bodyPr/>
                    <a:lstStyle/>
                    <a:p>
                      <a:pPr algn="ctr">
                        <a:lnSpc>
                          <a:spcPct val="115000"/>
                        </a:lnSpc>
                        <a:spcAft>
                          <a:spcPts val="0"/>
                        </a:spcAft>
                      </a:pPr>
                      <a:r>
                        <a:rPr lang="bs-Latn-BA" sz="800" b="0" i="0" baseline="0" dirty="0" smtClean="0">
                          <a:solidFill>
                            <a:schemeClr val="tx1"/>
                          </a:solidFill>
                          <a:effectLst/>
                        </a:rPr>
                        <a:t>Selection of beneficiaries and drafting of technical specification of flooded objects</a:t>
                      </a:r>
                      <a:endParaRPr lang="bs-Latn-BA" sz="800" b="0" i="0" baseline="0" dirty="0">
                        <a:solidFill>
                          <a:schemeClr val="tx1"/>
                        </a:solidFill>
                        <a:effectLst/>
                        <a:latin typeface="Times New Roman"/>
                        <a:ea typeface="Times New Roman"/>
                        <a:cs typeface="Times New Roman"/>
                      </a:endParaRPr>
                    </a:p>
                  </a:txBody>
                  <a:tcPr marL="60707" marR="60707" marT="0" marB="0" anchor="ctr">
                    <a:solidFill>
                      <a:schemeClr val="accent4">
                        <a:lumMod val="20000"/>
                        <a:lumOff val="80000"/>
                      </a:schemeClr>
                    </a:solidFill>
                  </a:tcPr>
                </a:tc>
                <a:tc>
                  <a:txBody>
                    <a:bodyPr/>
                    <a:lstStyle/>
                    <a:p>
                      <a:pPr algn="ctr">
                        <a:lnSpc>
                          <a:spcPct val="115000"/>
                        </a:lnSpc>
                        <a:spcAft>
                          <a:spcPts val="0"/>
                        </a:spcAft>
                      </a:pPr>
                      <a:r>
                        <a:rPr lang="bs-Latn-BA" sz="800" b="0" i="0" baseline="0">
                          <a:solidFill>
                            <a:schemeClr val="tx1"/>
                          </a:solidFill>
                          <a:effectLst/>
                        </a:rPr>
                        <a:t>185.000 €</a:t>
                      </a:r>
                      <a:endParaRPr lang="bs-Latn-BA" sz="800" b="0" i="0" baseline="0">
                        <a:solidFill>
                          <a:schemeClr val="tx1"/>
                        </a:solidFill>
                        <a:effectLst/>
                        <a:latin typeface="Times New Roman"/>
                        <a:ea typeface="Times New Roman"/>
                        <a:cs typeface="Times New Roman"/>
                      </a:endParaRPr>
                    </a:p>
                  </a:txBody>
                  <a:tcPr marL="60707" marR="60707" marT="0" marB="0" anchor="ctr">
                    <a:solidFill>
                      <a:schemeClr val="accent4">
                        <a:lumMod val="20000"/>
                        <a:lumOff val="80000"/>
                      </a:schemeClr>
                    </a:solidFill>
                  </a:tcPr>
                </a:tc>
                <a:tc>
                  <a:txBody>
                    <a:bodyPr/>
                    <a:lstStyle/>
                    <a:p>
                      <a:pPr algn="ctr">
                        <a:lnSpc>
                          <a:spcPct val="115000"/>
                        </a:lnSpc>
                        <a:spcAft>
                          <a:spcPts val="0"/>
                        </a:spcAft>
                      </a:pPr>
                      <a:r>
                        <a:rPr lang="bs-Latn-BA" sz="800" b="0" i="0" baseline="0" dirty="0" smtClean="0">
                          <a:solidFill>
                            <a:schemeClr val="tx1"/>
                          </a:solidFill>
                          <a:effectLst/>
                        </a:rPr>
                        <a:t>Federation of </a:t>
                      </a:r>
                      <a:r>
                        <a:rPr lang="bs-Latn-BA" sz="800" b="0" i="0" baseline="0" dirty="0">
                          <a:solidFill>
                            <a:schemeClr val="tx1"/>
                          </a:solidFill>
                          <a:effectLst/>
                        </a:rPr>
                        <a:t>BiH </a:t>
                      </a:r>
                      <a:r>
                        <a:rPr lang="bs-Latn-BA" sz="800" b="0" i="0" baseline="0" dirty="0" smtClean="0">
                          <a:solidFill>
                            <a:schemeClr val="tx1"/>
                          </a:solidFill>
                          <a:effectLst/>
                        </a:rPr>
                        <a:t>and </a:t>
                      </a:r>
                      <a:r>
                        <a:rPr lang="bs-Latn-BA" sz="800" b="0" i="0" baseline="0" dirty="0">
                          <a:solidFill>
                            <a:schemeClr val="tx1"/>
                          </a:solidFill>
                          <a:effectLst/>
                        </a:rPr>
                        <a:t>Republika Srpska</a:t>
                      </a:r>
                      <a:endParaRPr lang="bs-Latn-BA" sz="800" b="0" i="0" baseline="0" dirty="0">
                        <a:solidFill>
                          <a:schemeClr val="tx1"/>
                        </a:solidFill>
                        <a:effectLst/>
                        <a:latin typeface="Times New Roman"/>
                        <a:ea typeface="Times New Roman"/>
                        <a:cs typeface="Times New Roman"/>
                      </a:endParaRPr>
                    </a:p>
                  </a:txBody>
                  <a:tcPr marL="60707" marR="60707" marT="0" marB="0" anchor="ctr">
                    <a:solidFill>
                      <a:schemeClr val="accent4">
                        <a:lumMod val="20000"/>
                        <a:lumOff val="80000"/>
                      </a:schemeClr>
                    </a:solidFill>
                  </a:tcPr>
                </a:tc>
                <a:tc>
                  <a:txBody>
                    <a:bodyPr/>
                    <a:lstStyle/>
                    <a:p>
                      <a:pPr algn="ctr">
                        <a:lnSpc>
                          <a:spcPct val="115000"/>
                        </a:lnSpc>
                        <a:spcAft>
                          <a:spcPts val="0"/>
                        </a:spcAft>
                      </a:pPr>
                      <a:r>
                        <a:rPr lang="bs-Latn-BA" sz="800" b="0" i="0" baseline="0" dirty="0">
                          <a:solidFill>
                            <a:schemeClr val="tx1"/>
                          </a:solidFill>
                          <a:effectLst/>
                        </a:rPr>
                        <a:t>500</a:t>
                      </a:r>
                      <a:endParaRPr lang="bs-Latn-BA" sz="800" b="0" i="0" baseline="0" dirty="0">
                        <a:solidFill>
                          <a:schemeClr val="tx1"/>
                        </a:solidFill>
                        <a:effectLst/>
                        <a:latin typeface="Times New Roman"/>
                        <a:ea typeface="Times New Roman"/>
                        <a:cs typeface="Times New Roman"/>
                      </a:endParaRPr>
                    </a:p>
                  </a:txBody>
                  <a:tcPr marL="60707" marR="60707" marT="0" marB="0" anchor="ctr">
                    <a:solidFill>
                      <a:schemeClr val="accent4">
                        <a:lumMod val="20000"/>
                        <a:lumOff val="80000"/>
                      </a:schemeClr>
                    </a:solidFill>
                  </a:tcPr>
                </a:tc>
              </a:tr>
              <a:tr h="379080">
                <a:tc>
                  <a:txBody>
                    <a:bodyPr/>
                    <a:lstStyle/>
                    <a:p>
                      <a:pPr algn="ctr">
                        <a:lnSpc>
                          <a:spcPct val="115000"/>
                        </a:lnSpc>
                        <a:spcAft>
                          <a:spcPts val="0"/>
                        </a:spcAft>
                      </a:pPr>
                      <a:r>
                        <a:rPr lang="bs-Latn-BA" sz="800" baseline="0">
                          <a:effectLst/>
                        </a:rPr>
                        <a:t>CRS</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CRS</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rPr>
                        <a:t>Reconstruction of houses damaged by floods </a:t>
                      </a:r>
                    </a:p>
                    <a:p>
                      <a:pPr algn="ctr">
                        <a:lnSpc>
                          <a:spcPct val="115000"/>
                        </a:lnSpc>
                        <a:spcAft>
                          <a:spcPts val="0"/>
                        </a:spcAft>
                      </a:pP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190.000,00 KM </a:t>
                      </a:r>
                      <a:r>
                        <a:rPr lang="bs-Latn-BA" sz="800" baseline="0" dirty="0" smtClean="0">
                          <a:effectLst/>
                        </a:rPr>
                        <a:t>(</a:t>
                      </a:r>
                      <a:r>
                        <a:rPr lang="bs-Latn-BA" sz="800" baseline="0" dirty="0">
                          <a:effectLst/>
                        </a:rPr>
                        <a:t>131.000 $)</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FBiH, RS</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40</a:t>
                      </a:r>
                      <a:endParaRPr lang="bs-Latn-BA" sz="800" baseline="0">
                        <a:effectLst/>
                        <a:latin typeface="Times New Roman"/>
                        <a:ea typeface="Times New Roman"/>
                        <a:cs typeface="Times New Roman"/>
                      </a:endParaRPr>
                    </a:p>
                  </a:txBody>
                  <a:tcPr marL="60707" marR="60707" marT="0" marB="0" anchor="ctr"/>
                </a:tc>
              </a:tr>
              <a:tr h="432048">
                <a:tc>
                  <a:txBody>
                    <a:bodyPr/>
                    <a:lstStyle/>
                    <a:p>
                      <a:pPr algn="ctr">
                        <a:lnSpc>
                          <a:spcPct val="115000"/>
                        </a:lnSpc>
                        <a:spcAft>
                          <a:spcPts val="0"/>
                        </a:spcAft>
                      </a:pPr>
                      <a:r>
                        <a:rPr lang="bs-Latn-BA" sz="800" baseline="0">
                          <a:effectLst/>
                        </a:rPr>
                        <a:t>CORDAID</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CRS</a:t>
                      </a:r>
                      <a:endParaRPr lang="bs-Latn-BA" sz="800" baseline="0">
                        <a:effectLst/>
                        <a:latin typeface="Times New Roman"/>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Reconstruction of houses damaged by floods </a:t>
                      </a:r>
                    </a:p>
                  </a:txBody>
                  <a:tcPr marL="60707" marR="60707" marT="0" marB="0" anchor="ctr"/>
                </a:tc>
                <a:tc>
                  <a:txBody>
                    <a:bodyPr/>
                    <a:lstStyle/>
                    <a:p>
                      <a:pPr algn="ctr">
                        <a:lnSpc>
                          <a:spcPct val="115000"/>
                        </a:lnSpc>
                        <a:spcAft>
                          <a:spcPts val="0"/>
                        </a:spcAft>
                      </a:pPr>
                      <a:r>
                        <a:rPr lang="bs-Latn-BA" sz="800" baseline="0" dirty="0">
                          <a:effectLst/>
                        </a:rPr>
                        <a:t>159.672 </a:t>
                      </a:r>
                      <a:r>
                        <a:rPr lang="bs-Latn-BA" sz="800" baseline="0" dirty="0" smtClean="0">
                          <a:effectLst/>
                        </a:rPr>
                        <a:t>€ </a:t>
                      </a:r>
                      <a:r>
                        <a:rPr lang="bs-Latn-BA" sz="800" baseline="0" dirty="0">
                          <a:effectLst/>
                        </a:rPr>
                        <a:t>(216.000 $)</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FBiH, RS</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48</a:t>
                      </a:r>
                      <a:endParaRPr lang="bs-Latn-BA" sz="800" baseline="0">
                        <a:effectLst/>
                        <a:latin typeface="Times New Roman"/>
                        <a:ea typeface="Times New Roman"/>
                        <a:cs typeface="Times New Roman"/>
                      </a:endParaRPr>
                    </a:p>
                  </a:txBody>
                  <a:tcPr marL="60707" marR="60707" marT="0" marB="0" anchor="ctr"/>
                </a:tc>
              </a:tr>
              <a:tr h="744677">
                <a:tc>
                  <a:txBody>
                    <a:bodyPr/>
                    <a:lstStyle/>
                    <a:p>
                      <a:pPr algn="ctr">
                        <a:lnSpc>
                          <a:spcPct val="115000"/>
                        </a:lnSpc>
                        <a:spcAft>
                          <a:spcPts val="0"/>
                        </a:spcAft>
                      </a:pPr>
                      <a:r>
                        <a:rPr lang="bs-Latn-BA" sz="800" baseline="0" dirty="0" smtClean="0">
                          <a:effectLst/>
                        </a:rPr>
                        <a:t>Delegaction of the European Union in BiH </a:t>
                      </a:r>
                      <a:r>
                        <a:rPr lang="bs-Latn-BA" sz="800" baseline="0" dirty="0">
                          <a:effectLst/>
                        </a:rPr>
                        <a:t>- EU IPA 2011, EU IPA 2012, EU IPA 2013</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IOM</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 </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FBiH / RS / </a:t>
                      </a:r>
                      <a:r>
                        <a:rPr lang="bs-Latn-BA" sz="800" baseline="0" dirty="0" smtClean="0">
                          <a:effectLst/>
                        </a:rPr>
                        <a:t>Brcko District</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a:t>
                      </a:r>
                      <a:endParaRPr lang="bs-Latn-BA" sz="800" baseline="0" dirty="0">
                        <a:effectLst/>
                        <a:latin typeface="Times New Roman"/>
                        <a:ea typeface="Times New Roman"/>
                        <a:cs typeface="Times New Roman"/>
                      </a:endParaRPr>
                    </a:p>
                  </a:txBody>
                  <a:tcPr marL="60707" marR="60707" marT="0" marB="0" anchor="ctr"/>
                </a:tc>
              </a:tr>
              <a:tr h="467951">
                <a:tc>
                  <a:txBody>
                    <a:bodyPr/>
                    <a:lstStyle/>
                    <a:p>
                      <a:pPr algn="ctr">
                        <a:lnSpc>
                          <a:spcPct val="115000"/>
                        </a:lnSpc>
                        <a:spcAft>
                          <a:spcPts val="0"/>
                        </a:spcAft>
                      </a:pPr>
                      <a:r>
                        <a:rPr lang="bs-Latn-BA" sz="800" baseline="0" dirty="0" smtClean="0">
                          <a:effectLst/>
                        </a:rPr>
                        <a:t>Donors of Caritas</a:t>
                      </a:r>
                    </a:p>
                    <a:p>
                      <a:pPr algn="ctr">
                        <a:lnSpc>
                          <a:spcPct val="115000"/>
                        </a:lnSpc>
                        <a:spcAft>
                          <a:spcPts val="0"/>
                        </a:spcAft>
                      </a:pPr>
                      <a:r>
                        <a:rPr lang="bs-Latn-BA" sz="800" baseline="0" dirty="0" smtClean="0">
                          <a:effectLst/>
                        </a:rPr>
                        <a:t>Switzerland </a:t>
                      </a:r>
                      <a:endParaRPr lang="bs-Latn-BA" sz="800" baseline="0" dirty="0" smtClean="0">
                        <a:effectLst/>
                        <a:latin typeface="Times New Roman"/>
                        <a:ea typeface="Times New Roman"/>
                        <a:cs typeface="Times New Roman"/>
                      </a:endParaRPr>
                    </a:p>
                    <a:p>
                      <a:pPr algn="ctr">
                        <a:lnSpc>
                          <a:spcPct val="115000"/>
                        </a:lnSpc>
                        <a:spcAft>
                          <a:spcPts val="0"/>
                        </a:spcAft>
                      </a:pP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CARITAS </a:t>
                      </a:r>
                      <a:r>
                        <a:rPr lang="bs-Latn-BA" sz="800" baseline="0" dirty="0" smtClean="0">
                          <a:effectLst/>
                        </a:rPr>
                        <a:t>SWITZERLAND</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rPr>
                        <a:t>Reconstruction of houses </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550.000 </a:t>
                      </a:r>
                      <a:r>
                        <a:rPr lang="bs-Latn-BA" sz="800" baseline="0" dirty="0" smtClean="0">
                          <a:effectLst/>
                        </a:rPr>
                        <a:t>€ (</a:t>
                      </a:r>
                      <a:r>
                        <a:rPr lang="bs-Latn-BA" sz="800" baseline="0" dirty="0">
                          <a:effectLst/>
                        </a:rPr>
                        <a:t>2.750 € </a:t>
                      </a:r>
                      <a:r>
                        <a:rPr lang="bs-Latn-BA" sz="800" baseline="0" dirty="0" smtClean="0">
                          <a:effectLst/>
                        </a:rPr>
                        <a:t>per housing unit)</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RS</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200</a:t>
                      </a:r>
                      <a:endParaRPr lang="bs-Latn-BA" sz="800" baseline="0">
                        <a:effectLst/>
                        <a:latin typeface="Times New Roman"/>
                        <a:ea typeface="Times New Roman"/>
                        <a:cs typeface="Times New Roman"/>
                      </a:endParaRPr>
                    </a:p>
                  </a:txBody>
                  <a:tcPr marL="60707" marR="60707" marT="0" marB="0" anchor="ctr"/>
                </a:tc>
              </a:tr>
              <a:tr h="481724">
                <a:tc>
                  <a:txBody>
                    <a:bodyPr/>
                    <a:lstStyle/>
                    <a:p>
                      <a:pPr algn="ctr">
                        <a:lnSpc>
                          <a:spcPct val="115000"/>
                        </a:lnSpc>
                        <a:spcAft>
                          <a:spcPts val="0"/>
                        </a:spcAft>
                      </a:pPr>
                      <a:r>
                        <a:rPr lang="bs-Latn-BA" sz="800" baseline="0" dirty="0" smtClean="0">
                          <a:effectLst/>
                        </a:rPr>
                        <a:t>Donors of Caritas</a:t>
                      </a:r>
                    </a:p>
                    <a:p>
                      <a:pPr algn="ctr">
                        <a:lnSpc>
                          <a:spcPct val="115000"/>
                        </a:lnSpc>
                        <a:spcAft>
                          <a:spcPts val="0"/>
                        </a:spcAft>
                      </a:pPr>
                      <a:r>
                        <a:rPr lang="bs-Latn-BA" sz="800" baseline="0" dirty="0" smtClean="0">
                          <a:effectLst/>
                        </a:rPr>
                        <a:t>Switzerland </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CARITAS </a:t>
                      </a:r>
                      <a:r>
                        <a:rPr lang="bs-Latn-BA" sz="800" baseline="0" dirty="0" smtClean="0">
                          <a:effectLst/>
                        </a:rPr>
                        <a:t>Switzerland</a:t>
                      </a:r>
                      <a:endParaRPr lang="bs-Latn-BA" sz="800" baseline="0" dirty="0">
                        <a:effectLst/>
                        <a:latin typeface="Times New Roman"/>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Construction of houses </a:t>
                      </a:r>
                      <a:endParaRPr lang="bs-Latn-BA" sz="800" baseline="0" dirty="0" smtClean="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397.500 € </a:t>
                      </a:r>
                      <a:r>
                        <a:rPr lang="bs-Latn-BA" sz="800" baseline="0" dirty="0" smtClean="0">
                          <a:effectLst/>
                        </a:rPr>
                        <a:t>(</a:t>
                      </a:r>
                      <a:r>
                        <a:rPr lang="bs-Latn-BA" sz="800" baseline="0" dirty="0">
                          <a:effectLst/>
                        </a:rPr>
                        <a:t>13.250 € </a:t>
                      </a:r>
                      <a:r>
                        <a:rPr lang="bs-Latn-BA" sz="800" baseline="0" dirty="0" smtClean="0">
                          <a:effectLst/>
                        </a:rPr>
                        <a:t>per house)</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rPr>
                        <a:t>Federation of </a:t>
                      </a:r>
                      <a:r>
                        <a:rPr lang="bs-Latn-BA" sz="800" baseline="0" dirty="0">
                          <a:effectLst/>
                        </a:rPr>
                        <a:t>BiH</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30</a:t>
                      </a:r>
                      <a:endParaRPr lang="bs-Latn-BA" sz="800" baseline="0">
                        <a:effectLst/>
                        <a:latin typeface="Times New Roman"/>
                        <a:ea typeface="Times New Roman"/>
                        <a:cs typeface="Times New Roman"/>
                      </a:endParaRPr>
                    </a:p>
                  </a:txBody>
                  <a:tcPr marL="60707" marR="60707" marT="0" marB="0" anchor="ctr"/>
                </a:tc>
              </a:tr>
              <a:tr h="886428">
                <a:tc>
                  <a:txBody>
                    <a:bodyPr/>
                    <a:lstStyle/>
                    <a:p>
                      <a:pPr algn="ctr">
                        <a:lnSpc>
                          <a:spcPct val="115000"/>
                        </a:lnSpc>
                        <a:spcAft>
                          <a:spcPts val="0"/>
                        </a:spcAft>
                      </a:pPr>
                      <a:r>
                        <a:rPr lang="bs-Latn-BA" sz="800" baseline="0" dirty="0">
                          <a:effectLst/>
                        </a:rPr>
                        <a:t>Caritas </a:t>
                      </a:r>
                      <a:r>
                        <a:rPr lang="bs-Latn-BA" sz="800" baseline="0" dirty="0" smtClean="0">
                          <a:effectLst/>
                        </a:rPr>
                        <a:t>of Bishops‘ Conference BiH </a:t>
                      </a:r>
                      <a:r>
                        <a:rPr lang="bs-Latn-BA" sz="800" baseline="0" dirty="0">
                          <a:effectLst/>
                        </a:rPr>
                        <a:t>(</a:t>
                      </a:r>
                      <a:r>
                        <a:rPr lang="bs-Latn-BA" sz="800" baseline="0" dirty="0" smtClean="0">
                          <a:effectLst/>
                        </a:rPr>
                        <a:t>donors network of Caritas in Europie and the world )</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Caritas </a:t>
                      </a:r>
                      <a:r>
                        <a:rPr lang="bs-Latn-BA" sz="800" baseline="0" dirty="0" smtClean="0">
                          <a:effectLst/>
                        </a:rPr>
                        <a:t>of Archdiocese of Vrbosna and   </a:t>
                      </a:r>
                      <a:r>
                        <a:rPr lang="bs-Latn-BA" sz="800" baseline="0" dirty="0">
                          <a:effectLst/>
                        </a:rPr>
                        <a:t>Caritas Banja Luka</a:t>
                      </a:r>
                      <a:endParaRPr lang="bs-Latn-BA" sz="800" baseline="0" dirty="0">
                        <a:effectLst/>
                        <a:latin typeface="Times New Roman"/>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Reconstruction of 230 houses </a:t>
                      </a:r>
                      <a:endParaRPr lang="bs-Latn-BA" sz="800" baseline="0" dirty="0" smtClean="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1.000.000,00 KM</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rPr>
                        <a:t>Federation of  </a:t>
                      </a:r>
                      <a:r>
                        <a:rPr lang="bs-Latn-BA" sz="800" baseline="0" dirty="0">
                          <a:effectLst/>
                        </a:rPr>
                        <a:t>BiH</a:t>
                      </a:r>
                      <a:br>
                        <a:rPr lang="bs-Latn-BA" sz="800" baseline="0" dirty="0">
                          <a:effectLst/>
                        </a:rPr>
                      </a:br>
                      <a:r>
                        <a:rPr lang="bs-Latn-BA" sz="800" baseline="0" dirty="0">
                          <a:effectLst/>
                        </a:rPr>
                        <a:t>Republika Srpska</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230</a:t>
                      </a:r>
                      <a:endParaRPr lang="bs-Latn-BA" sz="800" baseline="0">
                        <a:effectLst/>
                        <a:latin typeface="Times New Roman"/>
                        <a:ea typeface="Times New Roman"/>
                        <a:cs typeface="Times New Roman"/>
                      </a:endParaRPr>
                    </a:p>
                  </a:txBody>
                  <a:tcPr marL="60707" marR="60707" marT="0" marB="0" anchor="ctr"/>
                </a:tc>
              </a:tr>
              <a:tr h="632369">
                <a:tc>
                  <a:txBody>
                    <a:bodyPr/>
                    <a:lstStyle/>
                    <a:p>
                      <a:pPr algn="ctr">
                        <a:lnSpc>
                          <a:spcPct val="115000"/>
                        </a:lnSpc>
                        <a:spcAft>
                          <a:spcPts val="0"/>
                        </a:spcAft>
                      </a:pPr>
                      <a:r>
                        <a:rPr lang="bs-Latn-BA" sz="800" baseline="0" dirty="0" smtClean="0">
                          <a:effectLst/>
                        </a:rPr>
                        <a:t>EMBASSY OF KUWAIT / RED CRESCENT OF KUWAIT</a:t>
                      </a:r>
                      <a:endParaRPr lang="bs-Latn-BA" sz="800" baseline="0" dirty="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smtClean="0">
                          <a:effectLst/>
                        </a:rPr>
                        <a:t>Through the Government of Posavina Canton</a:t>
                      </a:r>
                      <a:endParaRPr lang="bs-Latn-BA" sz="800" baseline="0" dirty="0">
                        <a:effectLst/>
                        <a:latin typeface="Times New Roman"/>
                        <a:ea typeface="Times New Roman"/>
                        <a:cs typeface="Times New Roman"/>
                      </a:endParaRPr>
                    </a:p>
                  </a:txBody>
                  <a:tcPr marL="60707" marR="60707"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bs-Latn-BA" sz="800" baseline="0" dirty="0" smtClean="0">
                          <a:effectLst/>
                        </a:rPr>
                        <a:t>Reconstruction of houses damaged by floods </a:t>
                      </a:r>
                      <a:endParaRPr lang="bs-Latn-BA" sz="800" baseline="0" dirty="0" smtClean="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1.000.000,00 KM</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a:effectLst/>
                        </a:rPr>
                        <a:t>F BIH</a:t>
                      </a:r>
                      <a:endParaRPr lang="bs-Latn-BA" sz="800" baseline="0">
                        <a:effectLst/>
                        <a:latin typeface="Times New Roman"/>
                        <a:ea typeface="Times New Roman"/>
                        <a:cs typeface="Times New Roman"/>
                      </a:endParaRPr>
                    </a:p>
                  </a:txBody>
                  <a:tcPr marL="60707" marR="60707" marT="0" marB="0" anchor="ctr"/>
                </a:tc>
                <a:tc>
                  <a:txBody>
                    <a:bodyPr/>
                    <a:lstStyle/>
                    <a:p>
                      <a:pPr algn="ctr">
                        <a:lnSpc>
                          <a:spcPct val="115000"/>
                        </a:lnSpc>
                        <a:spcAft>
                          <a:spcPts val="0"/>
                        </a:spcAft>
                      </a:pPr>
                      <a:r>
                        <a:rPr lang="bs-Latn-BA" sz="800" baseline="0" dirty="0">
                          <a:effectLst/>
                        </a:rPr>
                        <a:t>224</a:t>
                      </a:r>
                      <a:endParaRPr lang="bs-Latn-BA" sz="800" baseline="0" dirty="0">
                        <a:effectLst/>
                        <a:latin typeface="Times New Roman"/>
                        <a:ea typeface="Times New Roman"/>
                        <a:cs typeface="Times New Roman"/>
                      </a:endParaRPr>
                    </a:p>
                  </a:txBody>
                  <a:tcPr marL="60707" marR="60707" marT="0" marB="0" anchor="ctr"/>
                </a:tc>
              </a:tr>
            </a:tbl>
          </a:graphicData>
        </a:graphic>
      </p:graphicFrame>
      <p:sp>
        <p:nvSpPr>
          <p:cNvPr id="5" name="Rectangle 4"/>
          <p:cNvSpPr/>
          <p:nvPr/>
        </p:nvSpPr>
        <p:spPr>
          <a:xfrm>
            <a:off x="251520" y="5373216"/>
            <a:ext cx="8640960" cy="523220"/>
          </a:xfrm>
          <a:prstGeom prst="rect">
            <a:avLst/>
          </a:prstGeom>
        </p:spPr>
        <p:txBody>
          <a:bodyPr wrap="square">
            <a:spAutoFit/>
          </a:bodyPr>
          <a:lstStyle/>
          <a:p>
            <a:r>
              <a:rPr lang="pl-PL" sz="1400" dirty="0" smtClean="0"/>
              <a:t>Therefore, to date total </a:t>
            </a:r>
            <a:r>
              <a:rPr lang="pl-PL" sz="1400" b="1" dirty="0"/>
              <a:t>27.270 </a:t>
            </a:r>
            <a:r>
              <a:rPr lang="pl-PL" sz="1400" b="1" dirty="0" smtClean="0"/>
              <a:t> housing units, </a:t>
            </a:r>
            <a:r>
              <a:rPr lang="pl-PL" sz="1400" dirty="0" smtClean="0"/>
              <a:t>were realized or being implemented, in total amount of  </a:t>
            </a:r>
            <a:r>
              <a:rPr lang="pl-PL" sz="1400" b="1" dirty="0" smtClean="0"/>
              <a:t>129.380.447,70 KM.</a:t>
            </a:r>
            <a:endParaRPr lang="pl-PL" sz="1400" b="1" dirty="0"/>
          </a:p>
        </p:txBody>
      </p:sp>
    </p:spTree>
    <p:extLst>
      <p:ext uri="{BB962C8B-B14F-4D97-AF65-F5344CB8AC3E}">
        <p14:creationId xmlns:p14="http://schemas.microsoft.com/office/powerpoint/2010/main" val="98656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hr-HR" dirty="0" smtClean="0"/>
              <a:t>Insufficient an untimely secured resources for reconstruction of the housing fund</a:t>
            </a:r>
          </a:p>
          <a:p>
            <a:r>
              <a:rPr lang="hr-HR" dirty="0" smtClean="0"/>
              <a:t>It is</a:t>
            </a:r>
            <a:r>
              <a:rPr lang="hr-HR" dirty="0"/>
              <a:t> </a:t>
            </a:r>
            <a:r>
              <a:rPr lang="hr-HR" dirty="0" smtClean="0"/>
              <a:t>unknown “where” the resources are, pledged at the Donor Conference for the needs of reconstruction of the housing fund and if they exist at all  </a:t>
            </a:r>
          </a:p>
          <a:p>
            <a:r>
              <a:rPr lang="hr-HR" dirty="0" smtClean="0"/>
              <a:t>Undeveloped system for </a:t>
            </a:r>
            <a:r>
              <a:rPr lang="hr-HR" smtClean="0"/>
              <a:t>resolving problems </a:t>
            </a:r>
            <a:r>
              <a:rPr lang="hr-HR" dirty="0" smtClean="0"/>
              <a:t>caused by the landslides to the housing fund</a:t>
            </a:r>
          </a:p>
          <a:p>
            <a:r>
              <a:rPr lang="hr-HR" dirty="0" smtClean="0"/>
              <a:t>Harmonized criteria, procedures and standards are not applied</a:t>
            </a:r>
          </a:p>
          <a:p>
            <a:r>
              <a:rPr lang="hr-HR" dirty="0" smtClean="0"/>
              <a:t>All donors and implementers have not submitted data on investments to the MHRR</a:t>
            </a:r>
          </a:p>
          <a:p>
            <a:r>
              <a:rPr lang="hr-HR" dirty="0" smtClean="0"/>
              <a:t>Adequate activities are not undertaken on issues of prevention from new floods some houses were flooded several times)</a:t>
            </a:r>
          </a:p>
          <a:p>
            <a:endParaRPr lang="hr-HR" dirty="0"/>
          </a:p>
        </p:txBody>
      </p:sp>
      <p:sp>
        <p:nvSpPr>
          <p:cNvPr id="2" name="Title 1"/>
          <p:cNvSpPr>
            <a:spLocks noGrp="1"/>
          </p:cNvSpPr>
          <p:nvPr>
            <p:ph type="title"/>
          </p:nvPr>
        </p:nvSpPr>
        <p:spPr/>
        <p:txBody>
          <a:bodyPr/>
          <a:lstStyle/>
          <a:p>
            <a:r>
              <a:rPr lang="hr-HR" dirty="0" smtClean="0"/>
              <a:t>RECOGNIZED PROBLEMS</a:t>
            </a:r>
            <a:endParaRPr lang="hr-H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bs-Latn-BA" dirty="0" smtClean="0"/>
          </a:p>
          <a:p>
            <a:pPr marL="0" indent="0" algn="just">
              <a:buNone/>
            </a:pPr>
            <a:r>
              <a:rPr lang="bs-Latn-BA" b="1" dirty="0" smtClean="0"/>
              <a:t>Mario Nenadić</a:t>
            </a:r>
            <a:r>
              <a:rPr lang="bs-Latn-BA" dirty="0" smtClean="0"/>
              <a:t>, Assistant to the Minister of Human Rights and Refugees of BiH (in the capacity of appointed coordinator of the BiH  Coordination team for issues of housing and displacement)  </a:t>
            </a:r>
          </a:p>
          <a:p>
            <a:pPr marL="0" indent="0">
              <a:buNone/>
            </a:pPr>
            <a:endParaRPr lang="bs-Latn-BA" dirty="0" smtClean="0"/>
          </a:p>
          <a:p>
            <a:pPr marL="0" indent="0">
              <a:buNone/>
            </a:pPr>
            <a:r>
              <a:rPr lang="bs-Latn-BA" b="1" dirty="0" smtClean="0"/>
              <a:t>Email: mario.nenadic@mhrr.gov.ba</a:t>
            </a:r>
            <a:endParaRPr lang="bs-Latn-BA" b="1" dirty="0"/>
          </a:p>
        </p:txBody>
      </p:sp>
      <p:sp>
        <p:nvSpPr>
          <p:cNvPr id="2" name="Title 1"/>
          <p:cNvSpPr>
            <a:spLocks noGrp="1"/>
          </p:cNvSpPr>
          <p:nvPr>
            <p:ph type="title"/>
          </p:nvPr>
        </p:nvSpPr>
        <p:spPr/>
        <p:txBody>
          <a:bodyPr>
            <a:normAutofit fontScale="90000"/>
          </a:bodyPr>
          <a:lstStyle/>
          <a:p>
            <a:r>
              <a:rPr lang="bs-Latn-BA" dirty="0" smtClean="0"/>
              <a:t/>
            </a:r>
            <a:br>
              <a:rPr lang="bs-Latn-BA" dirty="0" smtClean="0"/>
            </a:br>
            <a:r>
              <a:rPr lang="bs-Latn-BA" dirty="0" smtClean="0"/>
              <a:t>     </a:t>
            </a:r>
            <a:r>
              <a:rPr lang="bs-Latn-BA" dirty="0"/>
              <a:t>T</a:t>
            </a:r>
            <a:r>
              <a:rPr lang="bs-Latn-BA" dirty="0" smtClean="0"/>
              <a:t>hank you for your attention!</a:t>
            </a:r>
            <a:endParaRPr lang="bs-Latn-BA" dirty="0"/>
          </a:p>
        </p:txBody>
      </p:sp>
    </p:spTree>
    <p:extLst>
      <p:ext uri="{BB962C8B-B14F-4D97-AF65-F5344CB8AC3E}">
        <p14:creationId xmlns:p14="http://schemas.microsoft.com/office/powerpoint/2010/main" val="2642565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132856"/>
            <a:ext cx="7239000" cy="4248472"/>
          </a:xfrm>
        </p:spPr>
        <p:txBody>
          <a:bodyPr>
            <a:normAutofit/>
          </a:bodyPr>
          <a:lstStyle/>
          <a:p>
            <a:r>
              <a:rPr lang="hr-HR" sz="2000" dirty="0" smtClean="0"/>
              <a:t>Due to floods and landslides,</a:t>
            </a:r>
            <a:r>
              <a:rPr lang="hr-HR" sz="2000" dirty="0"/>
              <a:t> </a:t>
            </a:r>
            <a:r>
              <a:rPr lang="hr-HR" sz="2000" dirty="0" smtClean="0"/>
              <a:t>89.981persons were displaced in BiH</a:t>
            </a:r>
          </a:p>
          <a:p>
            <a:r>
              <a:rPr lang="hr-HR" sz="2000" dirty="0" smtClean="0"/>
              <a:t>As a consequence of floods, total number of </a:t>
            </a:r>
            <a:r>
              <a:rPr lang="hr-HR" sz="2000" dirty="0"/>
              <a:t>1.943 </a:t>
            </a:r>
            <a:r>
              <a:rPr lang="hr-HR" sz="2000" dirty="0" smtClean="0"/>
              <a:t> housing units  were entirely demolished in BiH, while 41.306 were damaged, which totals </a:t>
            </a:r>
            <a:r>
              <a:rPr lang="hr-HR" sz="2000" b="1" dirty="0" smtClean="0"/>
              <a:t>43.249 housing units, </a:t>
            </a:r>
            <a:r>
              <a:rPr lang="hr-HR" sz="2000" dirty="0" smtClean="0"/>
              <a:t>and respective families in need of „housing care”</a:t>
            </a:r>
          </a:p>
          <a:p>
            <a:r>
              <a:rPr lang="hr-HR" sz="2000" dirty="0" smtClean="0"/>
              <a:t>Temporary housing was organized in 55 objects for emergency care of persons displaced due to floods and landslides, accommodating 1.531persons.</a:t>
            </a:r>
          </a:p>
        </p:txBody>
      </p:sp>
      <p:sp>
        <p:nvSpPr>
          <p:cNvPr id="2" name="Title 1"/>
          <p:cNvSpPr>
            <a:spLocks noGrp="1"/>
          </p:cNvSpPr>
          <p:nvPr>
            <p:ph type="title"/>
          </p:nvPr>
        </p:nvSpPr>
        <p:spPr>
          <a:xfrm>
            <a:off x="395536" y="836712"/>
            <a:ext cx="7239000" cy="1143000"/>
          </a:xfrm>
        </p:spPr>
        <p:txBody>
          <a:bodyPr>
            <a:normAutofit fontScale="90000"/>
          </a:bodyPr>
          <a:lstStyle/>
          <a:p>
            <a:r>
              <a:rPr lang="hr-HR" dirty="0" smtClean="0"/>
              <a:t/>
            </a:r>
            <a:br>
              <a:rPr lang="hr-HR" dirty="0" smtClean="0"/>
            </a:br>
            <a:r>
              <a:rPr lang="hr-HR" dirty="0"/>
              <a:t/>
            </a:r>
            <a:br>
              <a:rPr lang="hr-HR" dirty="0"/>
            </a:br>
            <a:r>
              <a:rPr lang="hr-HR" sz="3600" dirty="0" smtClean="0"/>
              <a:t>INTRODUCTION</a:t>
            </a:r>
            <a:r>
              <a:rPr lang="hr-HR" sz="3600" dirty="0"/>
              <a:t/>
            </a:r>
            <a:br>
              <a:rPr lang="hr-HR" sz="3600" dirty="0"/>
            </a:br>
            <a:r>
              <a:rPr lang="hr-HR" sz="3600" dirty="0" smtClean="0"/>
              <a:t>Consequences of floods on housing fund and displacement</a:t>
            </a:r>
            <a:r>
              <a:rPr lang="hr-HR" dirty="0" smtClean="0"/>
              <a:t/>
            </a:r>
            <a:br>
              <a:rPr lang="hr-HR" dirty="0" smtClean="0"/>
            </a:br>
            <a:r>
              <a:rPr lang="hr-HR" dirty="0"/>
              <a:t/>
            </a:r>
            <a:br>
              <a:rPr lang="hr-HR" dirty="0"/>
            </a:br>
            <a:r>
              <a:rPr lang="hr-HR" dirty="0" smtClean="0"/>
              <a:t/>
            </a:r>
            <a:br>
              <a:rPr lang="hr-HR" dirty="0" smtClean="0"/>
            </a:br>
            <a:endParaRPr lang="hr-H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bs-Latn-BA" sz="2000" dirty="0" smtClean="0"/>
              <a:t>Action plan of the Ministry of Human Rights and Refugees BiH for resolution of problems caused by floods in BiH was brought on May 21st, 2014. </a:t>
            </a:r>
          </a:p>
          <a:p>
            <a:pPr marL="109728" indent="0" algn="just">
              <a:buNone/>
            </a:pPr>
            <a:endParaRPr lang="bs-Latn-BA" sz="2000" dirty="0" smtClean="0"/>
          </a:p>
          <a:p>
            <a:pPr algn="just"/>
            <a:r>
              <a:rPr lang="bs-Latn-BA" sz="2000" dirty="0" smtClean="0"/>
              <a:t>In line with the Ministry Action plan, and the Decision of the Minister for Human Rights and Refugees of BiH, dated from June 3rd, 2014, </a:t>
            </a:r>
            <a:r>
              <a:rPr lang="bs-Latn-BA" sz="2000" b="1" dirty="0" smtClean="0"/>
              <a:t>Coordination body </a:t>
            </a:r>
            <a:r>
              <a:rPr lang="bs-Latn-BA" sz="2000" dirty="0" smtClean="0"/>
              <a:t>was established </a:t>
            </a:r>
            <a:r>
              <a:rPr lang="bs-Latn-BA" sz="2000" b="1" dirty="0" smtClean="0"/>
              <a:t>for recovery and rehabilitation from flood consequences </a:t>
            </a:r>
            <a:r>
              <a:rPr lang="bs-Latn-BA" sz="2000" dirty="0" smtClean="0"/>
              <a:t>on issues related to displacement and housing in BiH.</a:t>
            </a:r>
          </a:p>
          <a:p>
            <a:pPr marL="0" indent="0">
              <a:buNone/>
            </a:pPr>
            <a:endParaRPr lang="bs-Latn-BA" sz="1600" dirty="0" smtClean="0"/>
          </a:p>
        </p:txBody>
      </p:sp>
      <p:sp>
        <p:nvSpPr>
          <p:cNvPr id="2" name="Title 1"/>
          <p:cNvSpPr>
            <a:spLocks noGrp="1"/>
          </p:cNvSpPr>
          <p:nvPr>
            <p:ph type="title"/>
          </p:nvPr>
        </p:nvSpPr>
        <p:spPr/>
        <p:txBody>
          <a:bodyPr/>
          <a:lstStyle/>
          <a:p>
            <a:r>
              <a:rPr lang="bs-Latn-BA" dirty="0" smtClean="0"/>
              <a:t>Measures undertaken</a:t>
            </a:r>
            <a:endParaRPr lang="bs-Latn-BA" dirty="0"/>
          </a:p>
        </p:txBody>
      </p:sp>
    </p:spTree>
    <p:extLst>
      <p:ext uri="{BB962C8B-B14F-4D97-AF65-F5344CB8AC3E}">
        <p14:creationId xmlns:p14="http://schemas.microsoft.com/office/powerpoint/2010/main" val="646008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bs-Latn-BA" sz="2800" dirty="0" smtClean="0"/>
              <a:t>Following representatives </a:t>
            </a:r>
            <a:r>
              <a:rPr lang="bs-Latn-BA" sz="2800" b="1" dirty="0" smtClean="0"/>
              <a:t>participate</a:t>
            </a:r>
            <a:r>
              <a:rPr lang="bs-Latn-BA" sz="2800" dirty="0" smtClean="0"/>
              <a:t> in the work of the Coordination body: </a:t>
            </a:r>
            <a:endParaRPr lang="bs-Latn-BA" sz="2800" dirty="0"/>
          </a:p>
          <a:p>
            <a:pPr>
              <a:buFont typeface="Wingdings" pitchFamily="2" charset="2"/>
              <a:buChar char="Ø"/>
            </a:pPr>
            <a:r>
              <a:rPr lang="bs-Latn-BA" sz="2800" b="1" dirty="0" smtClean="0"/>
              <a:t>Ministry of Human Rights and Refugees BiH</a:t>
            </a:r>
            <a:r>
              <a:rPr lang="bs-Latn-BA" sz="2800" b="1" dirty="0"/>
              <a:t>; </a:t>
            </a:r>
          </a:p>
          <a:p>
            <a:pPr>
              <a:buFont typeface="Wingdings" pitchFamily="2" charset="2"/>
              <a:buChar char="Ø"/>
            </a:pPr>
            <a:r>
              <a:rPr lang="bs-Latn-BA" sz="2800" b="1" dirty="0" smtClean="0"/>
              <a:t>Directorate for European Integration;</a:t>
            </a:r>
            <a:endParaRPr lang="bs-Latn-BA" sz="2800" b="1" dirty="0"/>
          </a:p>
          <a:p>
            <a:pPr>
              <a:buFont typeface="Wingdings" pitchFamily="2" charset="2"/>
              <a:buChar char="Ø"/>
            </a:pPr>
            <a:r>
              <a:rPr lang="bs-Latn-BA" sz="2800" b="1" dirty="0" smtClean="0"/>
              <a:t>Federal Ministry of Displaced Persons and Refugees, Ministry of Refugees and Displaced Persons of RS and Department for Displaced Persons, Refugees and Housing Issues of Brcko District Government;</a:t>
            </a:r>
            <a:endParaRPr lang="bs-Latn-BA" sz="2800" b="1" dirty="0"/>
          </a:p>
          <a:p>
            <a:pPr>
              <a:buFont typeface="Wingdings" pitchFamily="2" charset="2"/>
              <a:buChar char="Ø"/>
            </a:pPr>
            <a:r>
              <a:rPr lang="bs-Latn-BA" sz="2800" b="1" dirty="0" smtClean="0"/>
              <a:t>International organizations, institutions and projects </a:t>
            </a:r>
            <a:r>
              <a:rPr lang="bs-Latn-BA" sz="2800" dirty="0" smtClean="0"/>
              <a:t>(Delegation of the European Union, </a:t>
            </a:r>
            <a:r>
              <a:rPr lang="bs-Latn-BA" sz="2800" dirty="0"/>
              <a:t>UNDP, IOM, UNHCR, OSCE, RHP- </a:t>
            </a:r>
            <a:r>
              <a:rPr lang="bs-Latn-BA" sz="2800" dirty="0" smtClean="0"/>
              <a:t>Regional Housing Program-EPTISA</a:t>
            </a:r>
            <a:r>
              <a:rPr lang="bs-Latn-BA" sz="2800" dirty="0"/>
              <a:t>, </a:t>
            </a:r>
            <a:r>
              <a:rPr lang="bs-Latn-BA" sz="2800" dirty="0" smtClean="0"/>
              <a:t>ECHO-European Commission‘s Humanitarian Aid and Civil Protection Department).</a:t>
            </a:r>
          </a:p>
          <a:p>
            <a:pPr>
              <a:buFont typeface="Wingdings" pitchFamily="2" charset="2"/>
              <a:buChar char="Ø"/>
            </a:pPr>
            <a:r>
              <a:rPr lang="bs-Latn-BA" sz="2800" b="1" dirty="0" smtClean="0"/>
              <a:t>Domestic government and non-governmental organizations </a:t>
            </a:r>
            <a:r>
              <a:rPr lang="bs-Latn-BA" sz="2800" dirty="0" smtClean="0"/>
              <a:t>(</a:t>
            </a:r>
            <a:r>
              <a:rPr lang="bs-Latn-BA" sz="2800" dirty="0"/>
              <a:t>CRS-Catholic Relief Services, Hilfswerk Austria International, Caritas </a:t>
            </a:r>
            <a:r>
              <a:rPr lang="bs-Latn-BA" sz="2800" dirty="0" smtClean="0"/>
              <a:t>of </a:t>
            </a:r>
            <a:r>
              <a:rPr lang="en-GB" sz="2900" dirty="0" smtClean="0"/>
              <a:t>Roman </a:t>
            </a:r>
            <a:r>
              <a:rPr lang="en-GB" sz="2900" dirty="0"/>
              <a:t>Catholic Archdiocese of </a:t>
            </a:r>
            <a:r>
              <a:rPr lang="en-GB" sz="2900" dirty="0" err="1" smtClean="0"/>
              <a:t>Vrhbosna</a:t>
            </a:r>
            <a:r>
              <a:rPr lang="bs-Latn-BA" sz="2800" dirty="0" smtClean="0"/>
              <a:t>, </a:t>
            </a:r>
            <a:r>
              <a:rPr lang="bs-Latn-BA" sz="2800" dirty="0"/>
              <a:t>Caritas </a:t>
            </a:r>
            <a:r>
              <a:rPr lang="bs-Latn-BA" sz="2800" dirty="0" smtClean="0"/>
              <a:t>of </a:t>
            </a:r>
            <a:r>
              <a:rPr lang="en-GB" sz="2900" dirty="0"/>
              <a:t>Bishops' </a:t>
            </a:r>
            <a:r>
              <a:rPr lang="en-GB" sz="2900" dirty="0" smtClean="0"/>
              <a:t>Conference</a:t>
            </a:r>
            <a:r>
              <a:rPr lang="bs-Latn-BA" sz="2800" dirty="0" smtClean="0"/>
              <a:t>, </a:t>
            </a:r>
            <a:r>
              <a:rPr lang="bs-Latn-BA" sz="2800" dirty="0"/>
              <a:t>Caritas </a:t>
            </a:r>
            <a:r>
              <a:rPr lang="bs-Latn-BA" sz="2800" dirty="0" smtClean="0"/>
              <a:t>Switzerland, Red cross BiH</a:t>
            </a:r>
            <a:r>
              <a:rPr lang="bs-Latn-BA" sz="2800" dirty="0"/>
              <a:t>, ASB-Arbeiter Samarieter Bund </a:t>
            </a:r>
            <a:r>
              <a:rPr lang="bs-Latn-BA" sz="2800" dirty="0" smtClean="0"/>
              <a:t>and The Union for Sustainable </a:t>
            </a:r>
            <a:r>
              <a:rPr lang="bs-Latn-BA" sz="2800" dirty="0"/>
              <a:t>R</a:t>
            </a:r>
            <a:r>
              <a:rPr lang="bs-Latn-BA" sz="2800" dirty="0" smtClean="0"/>
              <a:t>eturn and Integration in  BiH</a:t>
            </a:r>
            <a:r>
              <a:rPr lang="bs-Latn-BA" sz="2800" dirty="0"/>
              <a:t>) </a:t>
            </a:r>
          </a:p>
          <a:p>
            <a:endParaRPr lang="bs-Latn-BA" sz="2800" dirty="0"/>
          </a:p>
          <a:p>
            <a:endParaRPr lang="bs-Latn-BA" dirty="0"/>
          </a:p>
        </p:txBody>
      </p:sp>
      <p:sp>
        <p:nvSpPr>
          <p:cNvPr id="3" name="Title 2"/>
          <p:cNvSpPr>
            <a:spLocks noGrp="1"/>
          </p:cNvSpPr>
          <p:nvPr>
            <p:ph type="title"/>
          </p:nvPr>
        </p:nvSpPr>
        <p:spPr/>
        <p:txBody>
          <a:bodyPr/>
          <a:lstStyle/>
          <a:p>
            <a:r>
              <a:rPr lang="bs-Latn-BA" dirty="0" smtClean="0"/>
              <a:t>Coordination body</a:t>
            </a:r>
            <a:endParaRPr lang="bs-Latn-BA" dirty="0"/>
          </a:p>
        </p:txBody>
      </p:sp>
    </p:spTree>
    <p:extLst>
      <p:ext uri="{BB962C8B-B14F-4D97-AF65-F5344CB8AC3E}">
        <p14:creationId xmlns:p14="http://schemas.microsoft.com/office/powerpoint/2010/main" val="1688415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19256" cy="4925144"/>
          </a:xfrm>
        </p:spPr>
        <p:txBody>
          <a:bodyPr>
            <a:noAutofit/>
          </a:bodyPr>
          <a:lstStyle/>
          <a:p>
            <a:r>
              <a:rPr lang="bs-Latn-BA" sz="2400" dirty="0" smtClean="0"/>
              <a:t>So far, Coordination body held </a:t>
            </a:r>
            <a:r>
              <a:rPr lang="bs-Latn-BA" sz="2400" b="1" dirty="0" smtClean="0"/>
              <a:t>9 meetings.</a:t>
            </a:r>
          </a:p>
          <a:p>
            <a:r>
              <a:rPr lang="bs-Latn-BA" sz="2400" b="1" dirty="0" smtClean="0"/>
              <a:t>The following was agreed:</a:t>
            </a:r>
          </a:p>
          <a:p>
            <a:r>
              <a:rPr lang="bs-Latn-BA" sz="2400" b="1" dirty="0" smtClean="0"/>
              <a:t>Framework criteria for selection of beneficiaries of </a:t>
            </a:r>
            <a:r>
              <a:rPr lang="bs-Latn-BA" sz="2400" dirty="0" smtClean="0"/>
              <a:t>aid for recovery and reconstruction from flood consequences in BiH, on issues related to displacement and housing.  </a:t>
            </a:r>
          </a:p>
          <a:p>
            <a:r>
              <a:rPr lang="bs-Latn-BA" sz="2400" b="1" dirty="0" smtClean="0"/>
              <a:t>Standards for recovery and reconstruction of housing units and objects </a:t>
            </a:r>
            <a:r>
              <a:rPr lang="bs-Latn-BA" sz="2400" dirty="0" smtClean="0"/>
              <a:t>affected by the floods and landslides.</a:t>
            </a:r>
          </a:p>
          <a:p>
            <a:r>
              <a:rPr lang="bs-Latn-BA" sz="2400" b="1" dirty="0" smtClean="0"/>
              <a:t>Standards for reconstruction, adaptation and recovery of apartments in buildings </a:t>
            </a:r>
            <a:r>
              <a:rPr lang="bs-Latn-BA" sz="2400" dirty="0" smtClean="0"/>
              <a:t>affected by floods.</a:t>
            </a:r>
          </a:p>
        </p:txBody>
      </p:sp>
      <p:sp>
        <p:nvSpPr>
          <p:cNvPr id="2" name="Title 1"/>
          <p:cNvSpPr>
            <a:spLocks noGrp="1"/>
          </p:cNvSpPr>
          <p:nvPr>
            <p:ph type="title"/>
          </p:nvPr>
        </p:nvSpPr>
        <p:spPr>
          <a:xfrm>
            <a:off x="457200" y="320040"/>
            <a:ext cx="7239000" cy="1020728"/>
          </a:xfrm>
        </p:spPr>
        <p:txBody>
          <a:bodyPr/>
          <a:lstStyle/>
          <a:p>
            <a:r>
              <a:rPr lang="bs-Latn-BA" dirty="0" smtClean="0"/>
              <a:t>Overwiev of activities</a:t>
            </a:r>
            <a:endParaRPr lang="bs-Latn-BA" dirty="0"/>
          </a:p>
        </p:txBody>
      </p:sp>
    </p:spTree>
    <p:extLst>
      <p:ext uri="{BB962C8B-B14F-4D97-AF65-F5344CB8AC3E}">
        <p14:creationId xmlns:p14="http://schemas.microsoft.com/office/powerpoint/2010/main" val="2324139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7239000" cy="4846320"/>
          </a:xfrm>
        </p:spPr>
        <p:txBody>
          <a:bodyPr>
            <a:normAutofit fontScale="47500" lnSpcReduction="20000"/>
          </a:bodyPr>
          <a:lstStyle/>
          <a:p>
            <a:r>
              <a:rPr lang="bs-Latn-BA" sz="3800" dirty="0" smtClean="0"/>
              <a:t>The following was prepared- </a:t>
            </a:r>
            <a:r>
              <a:rPr lang="bs-Latn-BA" sz="3800" b="1" i="1" dirty="0" smtClean="0"/>
              <a:t>Information on the aftermath of floods in BiH on issues  of displacement and reconstruction of housing units , which includes: </a:t>
            </a:r>
          </a:p>
          <a:p>
            <a:pPr marL="109728" indent="0" algn="just">
              <a:buNone/>
            </a:pPr>
            <a:r>
              <a:rPr lang="bs-Latn-BA" sz="3800" b="1" i="1" dirty="0" smtClean="0"/>
              <a:t> </a:t>
            </a:r>
            <a:endParaRPr lang="bs-Latn-BA" sz="3800" dirty="0"/>
          </a:p>
          <a:p>
            <a:pPr>
              <a:buFont typeface="Wingdings" pitchFamily="2" charset="2"/>
              <a:buChar char="Ø"/>
            </a:pPr>
            <a:r>
              <a:rPr lang="bs-Latn-BA" sz="3800" b="1" dirty="0" smtClean="0"/>
              <a:t>Overview of all Conclusions of BiH Council of Ministers, </a:t>
            </a:r>
            <a:r>
              <a:rPr lang="bs-Latn-BA" sz="3800" dirty="0" smtClean="0"/>
              <a:t>related to floods and specifically to the issues of housing and displacement</a:t>
            </a:r>
            <a:endParaRPr lang="bs-Latn-BA" sz="3800" dirty="0"/>
          </a:p>
          <a:p>
            <a:pPr>
              <a:buFont typeface="Wingdings" pitchFamily="2" charset="2"/>
              <a:buChar char="Ø"/>
            </a:pPr>
            <a:r>
              <a:rPr lang="bs-Latn-BA" sz="3800" b="1" dirty="0" smtClean="0"/>
              <a:t>Assessment of damages </a:t>
            </a:r>
            <a:r>
              <a:rPr lang="bs-Latn-BA" sz="3800" dirty="0" smtClean="0"/>
              <a:t>from floods in the housing sector</a:t>
            </a:r>
            <a:endParaRPr lang="bs-Latn-BA" sz="3800" dirty="0"/>
          </a:p>
          <a:p>
            <a:pPr>
              <a:buFont typeface="Wingdings" pitchFamily="2" charset="2"/>
              <a:buChar char="Ø"/>
            </a:pPr>
            <a:r>
              <a:rPr lang="bs-Latn-BA" sz="3800" b="1" dirty="0" smtClean="0"/>
              <a:t>Indicators on established temporary housing facilities </a:t>
            </a:r>
            <a:r>
              <a:rPr lang="bs-Latn-BA" sz="3800" dirty="0" smtClean="0"/>
              <a:t>due to floods </a:t>
            </a:r>
          </a:p>
          <a:p>
            <a:pPr>
              <a:buFont typeface="Wingdings" pitchFamily="2" charset="2"/>
              <a:buChar char="Ø"/>
            </a:pPr>
            <a:r>
              <a:rPr lang="bs-Latn-BA" sz="3800" b="1" dirty="0" smtClean="0"/>
              <a:t>Realized activities and regulations in force at the level of BiH </a:t>
            </a:r>
            <a:r>
              <a:rPr lang="bs-Latn-BA" sz="3800" dirty="0" smtClean="0"/>
              <a:t>with the function to resolve the displacement and housing problem, caused by the floods.   </a:t>
            </a:r>
            <a:endParaRPr lang="bs-Latn-BA" sz="3800" dirty="0"/>
          </a:p>
          <a:p>
            <a:pPr>
              <a:buFont typeface="Wingdings" pitchFamily="2" charset="2"/>
              <a:buChar char="Ø"/>
            </a:pPr>
            <a:r>
              <a:rPr lang="bs-Latn-BA" sz="3800" b="1" dirty="0" smtClean="0"/>
              <a:t>Implementation activities and regulations in force in FBiH</a:t>
            </a:r>
            <a:r>
              <a:rPr lang="bs-Latn-BA" sz="3800" b="1" dirty="0"/>
              <a:t>, </a:t>
            </a:r>
            <a:r>
              <a:rPr lang="bs-Latn-BA" sz="3800" b="1" dirty="0" smtClean="0"/>
              <a:t>Republika Srpska and Brčko District BiH</a:t>
            </a:r>
            <a:r>
              <a:rPr lang="bs-Latn-BA" sz="3800" dirty="0" smtClean="0"/>
              <a:t> with the function to resolve the issue  of </a:t>
            </a:r>
            <a:r>
              <a:rPr lang="bs-Latn-BA" sz="3800" b="1" dirty="0" smtClean="0"/>
              <a:t>displacement and housing </a:t>
            </a:r>
            <a:r>
              <a:rPr lang="bs-Latn-BA" sz="3800" dirty="0"/>
              <a:t>caused by the floods. </a:t>
            </a:r>
          </a:p>
          <a:p>
            <a:endParaRPr lang="bs-Latn-BA" dirty="0"/>
          </a:p>
        </p:txBody>
      </p:sp>
    </p:spTree>
    <p:extLst>
      <p:ext uri="{BB962C8B-B14F-4D97-AF65-F5344CB8AC3E}">
        <p14:creationId xmlns:p14="http://schemas.microsoft.com/office/powerpoint/2010/main" val="2725359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Ø"/>
            </a:pPr>
            <a:r>
              <a:rPr lang="bs-Latn-BA" sz="2400" b="1" dirty="0" smtClean="0"/>
              <a:t>Harmonized documents</a:t>
            </a:r>
            <a:r>
              <a:rPr lang="bs-Latn-BA" sz="2400" dirty="0" smtClean="0"/>
              <a:t> (Framework criteria for selection of beneficiaries, Standards for reconstruction of housing units, houses and apartments</a:t>
            </a:r>
          </a:p>
          <a:p>
            <a:pPr>
              <a:spcBef>
                <a:spcPts val="1200"/>
              </a:spcBef>
              <a:buFont typeface="Wingdings" pitchFamily="2" charset="2"/>
              <a:buChar char="Ø"/>
            </a:pPr>
            <a:r>
              <a:rPr lang="bs-Latn-BA" sz="2400" b="1" dirty="0" smtClean="0"/>
              <a:t>Conclusions from the Donor Conference</a:t>
            </a:r>
            <a:endParaRPr lang="bs-Latn-BA" sz="2400" dirty="0" smtClean="0"/>
          </a:p>
          <a:p>
            <a:pPr>
              <a:spcBef>
                <a:spcPts val="1200"/>
              </a:spcBef>
              <a:buFont typeface="Wingdings" pitchFamily="2" charset="2"/>
              <a:buChar char="Ø"/>
            </a:pPr>
            <a:r>
              <a:rPr lang="bs-Latn-BA" sz="2400" b="1" dirty="0" smtClean="0"/>
              <a:t>Overview of  secured budgetary and donor resources </a:t>
            </a:r>
            <a:endParaRPr lang="bs-Latn-BA" sz="2400" dirty="0" smtClean="0"/>
          </a:p>
          <a:p>
            <a:pPr>
              <a:spcBef>
                <a:spcPts val="1200"/>
              </a:spcBef>
              <a:buFont typeface="Wingdings" pitchFamily="2" charset="2"/>
              <a:buChar char="Ø"/>
            </a:pPr>
            <a:r>
              <a:rPr lang="bs-Latn-BA" sz="2400" b="1" dirty="0" smtClean="0"/>
              <a:t>Models of resources implementation </a:t>
            </a:r>
          </a:p>
          <a:p>
            <a:pPr>
              <a:spcBef>
                <a:spcPts val="1200"/>
              </a:spcBef>
              <a:buFont typeface="Wingdings" pitchFamily="2" charset="2"/>
              <a:buChar char="Ø"/>
            </a:pPr>
            <a:r>
              <a:rPr lang="bs-Latn-BA" sz="2400" b="1" dirty="0" smtClean="0"/>
              <a:t>Conclusions </a:t>
            </a:r>
          </a:p>
          <a:p>
            <a:pPr marL="0" indent="0">
              <a:buNone/>
            </a:pPr>
            <a:endParaRPr lang="bs-Latn-BA" sz="2600" dirty="0" smtClean="0"/>
          </a:p>
          <a:p>
            <a:endParaRPr lang="bs-Latn-BA" dirty="0"/>
          </a:p>
        </p:txBody>
      </p:sp>
    </p:spTree>
    <p:extLst>
      <p:ext uri="{BB962C8B-B14F-4D97-AF65-F5344CB8AC3E}">
        <p14:creationId xmlns:p14="http://schemas.microsoft.com/office/powerpoint/2010/main" val="1449146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7239000" cy="5619024"/>
          </a:xfrm>
        </p:spPr>
        <p:txBody>
          <a:bodyPr>
            <a:normAutofit/>
          </a:bodyPr>
          <a:lstStyle/>
          <a:p>
            <a:r>
              <a:rPr lang="bs-Latn-BA" sz="2400" b="1" dirty="0" smtClean="0"/>
              <a:t>At the 107. session held on September 10th, 2014, Council of Ministers of BiH</a:t>
            </a:r>
            <a:r>
              <a:rPr lang="bs-Latn-BA" sz="2400" dirty="0" smtClean="0"/>
              <a:t>, was informed with the Information of the Ministry of Human Rights and Refugees  of BiH on the aftermath of floods in  BiH on issues of displacement and reconstruction of housing units.</a:t>
            </a:r>
          </a:p>
          <a:p>
            <a:r>
              <a:rPr lang="bs-Latn-BA" sz="2400" b="1" dirty="0" smtClean="0"/>
              <a:t>Database was established in the MHRR, with the review of donor and budgetary resources  for resolving of housing issues. </a:t>
            </a:r>
            <a:r>
              <a:rPr lang="bs-Latn-BA" sz="2400" dirty="0" smtClean="0"/>
              <a:t>Based on the mentioned Database, </a:t>
            </a:r>
            <a:r>
              <a:rPr lang="bs-Latn-BA" sz="2400" b="1" dirty="0" smtClean="0"/>
              <a:t>Database of selected beneficiaries of projects </a:t>
            </a:r>
            <a:r>
              <a:rPr lang="bs-Latn-BA" sz="2400" dirty="0" smtClean="0"/>
              <a:t>was established for reconstruction of housing units, which is continually updated. </a:t>
            </a:r>
            <a:endParaRPr lang="bs-Latn-BA" sz="2400" dirty="0"/>
          </a:p>
        </p:txBody>
      </p:sp>
    </p:spTree>
    <p:extLst>
      <p:ext uri="{BB962C8B-B14F-4D97-AF65-F5344CB8AC3E}">
        <p14:creationId xmlns:p14="http://schemas.microsoft.com/office/powerpoint/2010/main" val="19606188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1371608"/>
          </a:xfrm>
        </p:spPr>
        <p:txBody>
          <a:bodyPr>
            <a:normAutofit fontScale="92500"/>
          </a:bodyPr>
          <a:lstStyle/>
          <a:p>
            <a:pPr marL="109728" indent="0">
              <a:buNone/>
            </a:pPr>
            <a:r>
              <a:rPr lang="hr-HR" dirty="0" smtClean="0"/>
              <a:t>Review of budgetary resources of The Council of Ministers of BiH, </a:t>
            </a:r>
            <a:r>
              <a:rPr lang="hr-HR" dirty="0"/>
              <a:t>G</a:t>
            </a:r>
            <a:r>
              <a:rPr lang="hr-HR" dirty="0" smtClean="0"/>
              <a:t>overnment of FBiH, Government of RS and Government of Brcko District BiH</a:t>
            </a:r>
            <a:endParaRPr lang="hr-HR" dirty="0"/>
          </a:p>
        </p:txBody>
      </p:sp>
      <p:sp>
        <p:nvSpPr>
          <p:cNvPr id="2" name="Title 1"/>
          <p:cNvSpPr>
            <a:spLocks noGrp="1"/>
          </p:cNvSpPr>
          <p:nvPr>
            <p:ph type="title"/>
          </p:nvPr>
        </p:nvSpPr>
        <p:spPr/>
        <p:txBody>
          <a:bodyPr>
            <a:normAutofit fontScale="90000"/>
          </a:bodyPr>
          <a:lstStyle/>
          <a:p>
            <a:r>
              <a:rPr lang="hr-HR" dirty="0" smtClean="0"/>
              <a:t>Investments of Institutions in BIH:</a:t>
            </a:r>
            <a:endParaRPr lang="hr-HR" dirty="0"/>
          </a:p>
        </p:txBody>
      </p:sp>
      <p:graphicFrame>
        <p:nvGraphicFramePr>
          <p:cNvPr id="6" name="Table 5"/>
          <p:cNvGraphicFramePr>
            <a:graphicFrameLocks noGrp="1"/>
          </p:cNvGraphicFramePr>
          <p:nvPr>
            <p:extLst>
              <p:ext uri="{D42A27DB-BD31-4B8C-83A1-F6EECF244321}">
                <p14:modId xmlns:p14="http://schemas.microsoft.com/office/powerpoint/2010/main" val="3377496818"/>
              </p:ext>
            </p:extLst>
          </p:nvPr>
        </p:nvGraphicFramePr>
        <p:xfrm>
          <a:off x="683568" y="2924944"/>
          <a:ext cx="7704856" cy="2089216"/>
        </p:xfrm>
        <a:graphic>
          <a:graphicData uri="http://schemas.openxmlformats.org/drawingml/2006/table">
            <a:tbl>
              <a:tblPr firstRow="1" firstCol="1" bandRow="1">
                <a:tableStyleId>{5C22544A-7EE6-4342-B048-85BDC9FD1C3A}</a:tableStyleId>
              </a:tblPr>
              <a:tblGrid>
                <a:gridCol w="2448272"/>
                <a:gridCol w="2687561"/>
                <a:gridCol w="2569023"/>
              </a:tblGrid>
              <a:tr h="0">
                <a:tc>
                  <a:txBody>
                    <a:bodyPr/>
                    <a:lstStyle/>
                    <a:p>
                      <a:pPr algn="ctr">
                        <a:lnSpc>
                          <a:spcPct val="115000"/>
                        </a:lnSpc>
                        <a:spcAft>
                          <a:spcPts val="0"/>
                        </a:spcAft>
                      </a:pPr>
                      <a:r>
                        <a:rPr lang="bs-Latn-BA" sz="1100" dirty="0" smtClean="0">
                          <a:effectLst/>
                          <a:latin typeface="Calibri"/>
                          <a:ea typeface="Calibri"/>
                          <a:cs typeface="Times New Roman"/>
                        </a:rPr>
                        <a:t>INSTITUTIONS</a:t>
                      </a:r>
                      <a:endParaRPr lang="bs-Latn-BA"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dirty="0" smtClean="0">
                          <a:effectLst/>
                          <a:latin typeface="+mn-lt"/>
                          <a:ea typeface="+mn-ea"/>
                          <a:cs typeface="+mn-cs"/>
                        </a:rPr>
                        <a:t>RESOURCES</a:t>
                      </a:r>
                      <a:endParaRPr lang="bs-Latn-BA"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dirty="0" smtClean="0">
                          <a:effectLst/>
                        </a:rPr>
                        <a:t>NUMBER</a:t>
                      </a:r>
                      <a:r>
                        <a:rPr lang="bs-Latn-BA" sz="1100" baseline="0" dirty="0" smtClean="0">
                          <a:effectLst/>
                        </a:rPr>
                        <a:t> OF AID BENEFICIARIES</a:t>
                      </a:r>
                      <a:endParaRPr lang="bs-Latn-BA" sz="1100" dirty="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bs-Latn-BA" sz="1100" dirty="0" smtClean="0">
                          <a:effectLst/>
                        </a:rPr>
                        <a:t>COUNCIL</a:t>
                      </a:r>
                      <a:r>
                        <a:rPr lang="bs-Latn-BA" sz="1100" baseline="0" dirty="0" smtClean="0">
                          <a:effectLst/>
                        </a:rPr>
                        <a:t> OF MINISTERS  OF </a:t>
                      </a:r>
                      <a:r>
                        <a:rPr lang="bs-Latn-BA" sz="1100" dirty="0" smtClean="0">
                          <a:effectLst/>
                        </a:rPr>
                        <a:t> </a:t>
                      </a:r>
                      <a:r>
                        <a:rPr lang="bs-Latn-BA" sz="1100" dirty="0">
                          <a:effectLst/>
                        </a:rPr>
                        <a:t>BiH</a:t>
                      </a:r>
                      <a:endParaRPr lang="bs-Latn-BA"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bs-Latn-BA" sz="1100" dirty="0">
                          <a:effectLst/>
                        </a:rPr>
                        <a:t>10.163.377,40 KM</a:t>
                      </a:r>
                      <a:endParaRPr lang="bs-Latn-BA"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bs-Latn-BA" sz="1100" dirty="0" smtClean="0">
                          <a:effectLst/>
                        </a:rPr>
                        <a:t>Resources</a:t>
                      </a:r>
                      <a:r>
                        <a:rPr lang="bs-Latn-BA" sz="1100" baseline="0" dirty="0" smtClean="0">
                          <a:effectLst/>
                        </a:rPr>
                        <a:t> are </a:t>
                      </a:r>
                      <a:r>
                        <a:rPr lang="bs-Latn-BA" sz="1100" dirty="0" smtClean="0">
                          <a:effectLst/>
                        </a:rPr>
                        <a:t> implemented through entities and Brcko District BiH</a:t>
                      </a:r>
                      <a:endParaRPr lang="bs-Latn-BA" sz="1100" dirty="0">
                        <a:effectLst/>
                        <a:latin typeface="Calibri"/>
                        <a:ea typeface="Calibri"/>
                        <a:cs typeface="Times New Roman"/>
                      </a:endParaRPr>
                    </a:p>
                  </a:txBody>
                  <a:tcPr marL="68580" marR="68580" marT="0" marB="0" anchor="ctr"/>
                </a:tc>
              </a:tr>
              <a:tr h="0">
                <a:tc>
                  <a:txBody>
                    <a:bodyPr/>
                    <a:lstStyle/>
                    <a:p>
                      <a:pPr algn="ctr">
                        <a:lnSpc>
                          <a:spcPct val="115000"/>
                        </a:lnSpc>
                        <a:spcAft>
                          <a:spcPts val="0"/>
                        </a:spcAft>
                      </a:pPr>
                      <a:r>
                        <a:rPr lang="bs-Latn-BA" sz="1100" dirty="0" smtClean="0">
                          <a:effectLst/>
                        </a:rPr>
                        <a:t>GOVERNMENT</a:t>
                      </a:r>
                      <a:r>
                        <a:rPr lang="bs-Latn-BA" sz="1100" baseline="0" dirty="0" smtClean="0">
                          <a:effectLst/>
                        </a:rPr>
                        <a:t> OF THE </a:t>
                      </a:r>
                      <a:r>
                        <a:rPr lang="bs-Latn-BA" sz="1100" dirty="0" smtClean="0">
                          <a:effectLst/>
                        </a:rPr>
                        <a:t>FEDERATION OF BIH</a:t>
                      </a:r>
                      <a:endParaRPr lang="bs-Latn-BA"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a:effectLst/>
                        </a:rPr>
                        <a:t>4.647.165,20KM</a:t>
                      </a:r>
                      <a:endParaRPr lang="bs-Latn-BA" sz="110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a:effectLst/>
                        </a:rPr>
                        <a:t>1.337</a:t>
                      </a:r>
                      <a:endParaRPr lang="bs-Latn-BA" sz="11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bs-Latn-BA" sz="1100" dirty="0" smtClean="0">
                          <a:effectLst/>
                        </a:rPr>
                        <a:t>GOVERNMENT</a:t>
                      </a:r>
                      <a:r>
                        <a:rPr lang="bs-Latn-BA" sz="1100" baseline="0" dirty="0" smtClean="0">
                          <a:effectLst/>
                        </a:rPr>
                        <a:t> OF </a:t>
                      </a:r>
                      <a:r>
                        <a:rPr lang="bs-Latn-BA" sz="1100" dirty="0" smtClean="0">
                          <a:effectLst/>
                        </a:rPr>
                        <a:t>REPUBLIKA</a:t>
                      </a:r>
                      <a:r>
                        <a:rPr lang="bs-Latn-BA" sz="1100" baseline="0" dirty="0" smtClean="0">
                          <a:effectLst/>
                        </a:rPr>
                        <a:t> </a:t>
                      </a:r>
                      <a:r>
                        <a:rPr lang="bs-Latn-BA" sz="1100" dirty="0" smtClean="0">
                          <a:effectLst/>
                        </a:rPr>
                        <a:t>SRPSKA</a:t>
                      </a:r>
                      <a:endParaRPr lang="bs-Latn-BA"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dirty="0">
                          <a:effectLst/>
                        </a:rPr>
                        <a:t>cca 62.000.000,00KM </a:t>
                      </a:r>
                      <a:endParaRPr lang="bs-Latn-BA"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dirty="0">
                          <a:effectLst/>
                        </a:rPr>
                        <a:t>18.714 </a:t>
                      </a:r>
                      <a:r>
                        <a:rPr lang="bs-Latn-BA" sz="1100" dirty="0" smtClean="0">
                          <a:effectLst/>
                        </a:rPr>
                        <a:t>vouchers</a:t>
                      </a:r>
                      <a:endParaRPr lang="bs-Latn-BA" sz="1100" dirty="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bs-Latn-BA" sz="1100" dirty="0" smtClean="0">
                          <a:effectLst/>
                        </a:rPr>
                        <a:t>GOVERNMENT</a:t>
                      </a:r>
                      <a:r>
                        <a:rPr lang="bs-Latn-BA" sz="1100" baseline="0" dirty="0" smtClean="0">
                          <a:effectLst/>
                        </a:rPr>
                        <a:t> OF</a:t>
                      </a:r>
                      <a:r>
                        <a:rPr lang="bs-Latn-BA" sz="1100" dirty="0" smtClean="0">
                          <a:effectLst/>
                        </a:rPr>
                        <a:t> BRCKO DISTRICT</a:t>
                      </a:r>
                      <a:r>
                        <a:rPr lang="bs-Latn-BA" sz="1100" baseline="0" dirty="0" smtClean="0">
                          <a:effectLst/>
                        </a:rPr>
                        <a:t>  </a:t>
                      </a:r>
                      <a:r>
                        <a:rPr lang="bs-Latn-BA" sz="1100" dirty="0" smtClean="0">
                          <a:effectLst/>
                        </a:rPr>
                        <a:t>BIH</a:t>
                      </a:r>
                      <a:endParaRPr lang="bs-Latn-BA"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a:effectLst/>
                        </a:rPr>
                        <a:t>13.000.000,00 KM</a:t>
                      </a:r>
                      <a:endParaRPr lang="bs-Latn-BA" sz="110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a:effectLst/>
                        </a:rPr>
                        <a:t>1.917</a:t>
                      </a:r>
                      <a:endParaRPr lang="bs-Latn-BA" sz="11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bs-Latn-BA" sz="1100" b="1" dirty="0" smtClean="0">
                          <a:effectLst/>
                        </a:rPr>
                        <a:t>TOTAL:</a:t>
                      </a:r>
                      <a:endParaRPr lang="bs-Latn-BA" sz="1100" b="1" dirty="0">
                        <a:effectLst/>
                        <a:latin typeface="Calibri"/>
                        <a:ea typeface="Calibri"/>
                        <a:cs typeface="Times New Roman"/>
                      </a:endParaRPr>
                    </a:p>
                  </a:txBody>
                  <a:tcPr marL="68580" marR="68580" marT="0" marB="0"/>
                </a:tc>
                <a:tc>
                  <a:txBody>
                    <a:bodyPr/>
                    <a:lstStyle/>
                    <a:p>
                      <a:pPr algn="ctr">
                        <a:lnSpc>
                          <a:spcPct val="115000"/>
                        </a:lnSpc>
                        <a:spcAft>
                          <a:spcPts val="0"/>
                        </a:spcAft>
                        <a:tabLst>
                          <a:tab pos="257175" algn="l"/>
                        </a:tabLst>
                      </a:pPr>
                      <a:r>
                        <a:rPr lang="bs-Latn-BA" sz="1100" b="1" dirty="0">
                          <a:effectLst/>
                        </a:rPr>
                        <a:t>	89.810.542,60</a:t>
                      </a:r>
                      <a:endParaRPr lang="bs-Latn-BA" sz="11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bs-Latn-BA" sz="1100" b="1" dirty="0">
                          <a:effectLst/>
                        </a:rPr>
                        <a:t>21.968</a:t>
                      </a:r>
                      <a:endParaRPr lang="bs-Latn-BA" sz="1100" b="1" dirty="0">
                        <a:effectLst/>
                        <a:latin typeface="Calibri"/>
                        <a:ea typeface="Calibri"/>
                        <a:cs typeface="Times New Roman"/>
                      </a:endParaRPr>
                    </a:p>
                  </a:txBody>
                  <a:tcPr marL="68580" marR="68580" marT="0" marB="0"/>
                </a:tc>
              </a:tr>
            </a:tbl>
          </a:graphicData>
        </a:graphic>
      </p:graphicFrame>
      <p:sp>
        <p:nvSpPr>
          <p:cNvPr id="7" name="TextBox 6"/>
          <p:cNvSpPr txBox="1"/>
          <p:nvPr/>
        </p:nvSpPr>
        <p:spPr>
          <a:xfrm>
            <a:off x="539552" y="4941168"/>
            <a:ext cx="6336704" cy="830997"/>
          </a:xfrm>
          <a:prstGeom prst="rect">
            <a:avLst/>
          </a:prstGeom>
          <a:noFill/>
        </p:spPr>
        <p:txBody>
          <a:bodyPr wrap="square" rtlCol="0">
            <a:spAutoFit/>
          </a:bodyPr>
          <a:lstStyle/>
          <a:p>
            <a:endParaRPr lang="bs-Latn-BA" sz="1600" b="1" dirty="0" smtClean="0"/>
          </a:p>
          <a:p>
            <a:r>
              <a:rPr lang="bs-Latn-BA" sz="1600" b="1" dirty="0" smtClean="0"/>
              <a:t>Source of information: </a:t>
            </a:r>
            <a:r>
              <a:rPr lang="bs-Latn-BA" sz="1600" dirty="0" smtClean="0"/>
              <a:t>Official reports from the competent institutions</a:t>
            </a:r>
            <a:endParaRPr lang="bs-Latn-BA" sz="1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614</TotalTime>
  <Words>1328</Words>
  <Application>Microsoft Office PowerPoint</Application>
  <PresentationFormat>On-screen Show (4:3)</PresentationFormat>
  <Paragraphs>192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INFORMATION  ON THE AFTERMATH OF FLOODS IN BOSNIA AND HERZEGOVINA  ON ISSUES OF DISPLACEMENT AND RECONSTRUCTION OF HOUSING UNITS </vt:lpstr>
      <vt:lpstr>  INTRODUCTION Consequences of floods on housing fund and displacement   </vt:lpstr>
      <vt:lpstr>Measures undertaken</vt:lpstr>
      <vt:lpstr>Coordination body</vt:lpstr>
      <vt:lpstr>Overwiev of activities</vt:lpstr>
      <vt:lpstr>PowerPoint Presentation</vt:lpstr>
      <vt:lpstr>PowerPoint Presentation</vt:lpstr>
      <vt:lpstr>PowerPoint Presentation</vt:lpstr>
      <vt:lpstr>Investments of Institutions in BIH:</vt:lpstr>
      <vt:lpstr>Activities and projects (realized or undergoing )</vt:lpstr>
      <vt:lpstr>PowerPoint Presentation</vt:lpstr>
      <vt:lpstr>RECOGNIZED PROBLEMS</vt:lpstr>
      <vt:lpstr>      Thank you for your attention!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INFORMACIJA O POSLJEDICAMA POPLAVA U BOSNI I HERCEGOVINI NA PITANJA RASELJENJA I OBNOVE STAMBENIH JEDINICA</dc:title>
  <dc:creator>Zorana Leko</dc:creator>
  <cp:lastModifiedBy>operater</cp:lastModifiedBy>
  <cp:revision>103</cp:revision>
  <dcterms:created xsi:type="dcterms:W3CDTF">2014-10-10T08:04:16Z</dcterms:created>
  <dcterms:modified xsi:type="dcterms:W3CDTF">2014-10-15T13:45:49Z</dcterms:modified>
</cp:coreProperties>
</file>